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66" r:id="rId11"/>
    <p:sldId id="270" r:id="rId12"/>
    <p:sldId id="271" r:id="rId13"/>
    <p:sldId id="272" r:id="rId14"/>
    <p:sldId id="274" r:id="rId15"/>
    <p:sldId id="275" r:id="rId16"/>
    <p:sldId id="273" r:id="rId17"/>
    <p:sldId id="263" r:id="rId18"/>
    <p:sldId id="276" r:id="rId19"/>
    <p:sldId id="277" r:id="rId20"/>
    <p:sldId id="278" r:id="rId21"/>
    <p:sldId id="265" r:id="rId22"/>
    <p:sldId id="280" r:id="rId23"/>
    <p:sldId id="264" r:id="rId24"/>
    <p:sldId id="281" r:id="rId25"/>
    <p:sldId id="28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7E928A-31F4-41C2-A33D-74F7E47A1572}" type="datetimeFigureOut">
              <a:rPr lang="zh-CN" altLang="en-US" smtClean="0"/>
              <a:pPr/>
              <a:t>2016/3/13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D8CC7-2EC0-4F07-AE06-F9F4CFEE45C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E928A-31F4-41C2-A33D-74F7E47A1572}" type="datetimeFigureOut">
              <a:rPr lang="zh-CN" altLang="en-US" smtClean="0"/>
              <a:pPr/>
              <a:t>2016/3/13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D8CC7-2EC0-4F07-AE06-F9F4CFEE45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lstStyle/>
          <a:p>
            <a:r>
              <a:rPr lang="zh-CN" altLang="en-US" dirty="0" smtClean="0"/>
              <a:t>药食同源物质的生物转化技术</a:t>
            </a:r>
            <a:endParaRPr lang="zh-CN" altLang="en-US" dirty="0"/>
          </a:p>
        </p:txBody>
      </p:sp>
      <p:sp>
        <p:nvSpPr>
          <p:cNvPr id="3" name="副标题 2"/>
          <p:cNvSpPr>
            <a:spLocks noGrp="1"/>
          </p:cNvSpPr>
          <p:nvPr>
            <p:ph type="subTitle" idx="1"/>
          </p:nvPr>
        </p:nvSpPr>
        <p:spPr/>
        <p:txBody>
          <a:bodyPr/>
          <a:lstStyle/>
          <a:p>
            <a:r>
              <a:rPr lang="zh-CN" altLang="en-US" dirty="0" smtClean="0"/>
              <a:t>齐鲁工业大</a:t>
            </a:r>
            <a:r>
              <a:rPr lang="zh-CN" altLang="en-US" dirty="0" smtClean="0"/>
              <a:t>学  </a:t>
            </a:r>
            <a:r>
              <a:rPr lang="zh-CN" altLang="en-US" dirty="0" smtClean="0"/>
              <a:t>生</a:t>
            </a:r>
            <a:r>
              <a:rPr lang="zh-CN" altLang="en-US" dirty="0" smtClean="0"/>
              <a:t>物工程学院</a:t>
            </a:r>
            <a:endParaRPr lang="en-US" altLang="zh-CN" dirty="0" smtClean="0"/>
          </a:p>
          <a:p>
            <a:r>
              <a:rPr lang="zh-CN" altLang="en-US" dirty="0" smtClean="0"/>
              <a:t>刘新利  </a:t>
            </a:r>
            <a:r>
              <a:rPr lang="zh-CN" altLang="en-US" dirty="0" smtClean="0"/>
              <a:t>  教</a:t>
            </a:r>
            <a:r>
              <a:rPr lang="zh-CN" altLang="en-US" dirty="0" smtClean="0"/>
              <a:t>授</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黄芪活性物质的转化</a:t>
            </a:r>
            <a:endParaRPr lang="zh-CN" altLang="en-US" dirty="0"/>
          </a:p>
        </p:txBody>
      </p:sp>
      <p:sp>
        <p:nvSpPr>
          <p:cNvPr id="3" name="内容占位符 2"/>
          <p:cNvSpPr>
            <a:spLocks noGrp="1"/>
          </p:cNvSpPr>
          <p:nvPr>
            <p:ph idx="1"/>
          </p:nvPr>
        </p:nvSpPr>
        <p:spPr>
          <a:xfrm>
            <a:off x="467544" y="1340768"/>
            <a:ext cx="8352928" cy="5760640"/>
          </a:xfrm>
        </p:spPr>
        <p:txBody>
          <a:bodyPr>
            <a:noAutofit/>
          </a:bodyPr>
          <a:lstStyle/>
          <a:p>
            <a:pPr>
              <a:lnSpc>
                <a:spcPct val="150000"/>
              </a:lnSpc>
            </a:pPr>
            <a:r>
              <a:rPr lang="zh-CN" altLang="en-US" sz="2000" dirty="0" smtClean="0"/>
              <a:t>黄芪中主要的有效成分主要为黄芪多糖</a:t>
            </a:r>
            <a:r>
              <a:rPr lang="en-US" altLang="zh-CN" sz="2000" dirty="0" smtClean="0"/>
              <a:t>(</a:t>
            </a:r>
            <a:r>
              <a:rPr lang="en-US" altLang="zh-CN" sz="2000" dirty="0" err="1" smtClean="0"/>
              <a:t>astragalus</a:t>
            </a:r>
            <a:r>
              <a:rPr lang="en-US" altLang="zh-CN" sz="2000" dirty="0" smtClean="0"/>
              <a:t> polysaccharides</a:t>
            </a:r>
            <a:r>
              <a:rPr lang="zh-CN" altLang="en-US" sz="2000" dirty="0" smtClean="0"/>
              <a:t>，</a:t>
            </a:r>
            <a:r>
              <a:rPr lang="en-US" altLang="zh-CN" sz="2000" dirty="0" smtClean="0"/>
              <a:t>APS)</a:t>
            </a:r>
            <a:r>
              <a:rPr lang="zh-CN" altLang="en-US" sz="2000" dirty="0" smtClean="0"/>
              <a:t>、黄芪皂苷</a:t>
            </a:r>
            <a:r>
              <a:rPr lang="en-US" altLang="zh-CN" sz="2000" dirty="0" smtClean="0"/>
              <a:t>(</a:t>
            </a:r>
            <a:r>
              <a:rPr lang="en-US" altLang="zh-CN" sz="2000" dirty="0" err="1" smtClean="0"/>
              <a:t>astragalosides</a:t>
            </a:r>
            <a:r>
              <a:rPr lang="en-US" altLang="zh-CN" sz="2000" dirty="0" smtClean="0"/>
              <a:t>)</a:t>
            </a:r>
            <a:r>
              <a:rPr lang="zh-CN" altLang="en-US" sz="2000" dirty="0" smtClean="0"/>
              <a:t>、生物类黄酮</a:t>
            </a:r>
            <a:r>
              <a:rPr lang="en-US" altLang="zh-CN" sz="2000" dirty="0" smtClean="0"/>
              <a:t>(</a:t>
            </a:r>
            <a:r>
              <a:rPr lang="en-US" altLang="zh-CN" sz="2000" dirty="0" err="1" smtClean="0"/>
              <a:t>flavonoids</a:t>
            </a:r>
            <a:r>
              <a:rPr lang="en-US" altLang="zh-CN" sz="2000" dirty="0" smtClean="0"/>
              <a:t>)</a:t>
            </a:r>
            <a:r>
              <a:rPr lang="zh-CN" altLang="en-US" sz="2000" dirty="0" smtClean="0"/>
              <a:t>，另外还有单糖、氨基酸、甾醇及微量元素等，都具有多方面的生物学活性。</a:t>
            </a:r>
            <a:endParaRPr lang="en-US" altLang="zh-CN" sz="2000" dirty="0" smtClean="0"/>
          </a:p>
          <a:p>
            <a:pPr>
              <a:lnSpc>
                <a:spcPct val="150000"/>
              </a:lnSpc>
            </a:pPr>
            <a:r>
              <a:rPr lang="zh-CN" altLang="en-US" sz="2000" dirty="0" smtClean="0"/>
              <a:t>秦哲等通过对温浸法、传统水煎法、纤维素酶法及饱和生石灰水法的比较，优选出温浸法提取黄芪多糖。苯酚</a:t>
            </a:r>
            <a:r>
              <a:rPr lang="en-US" altLang="zh-CN" sz="2000" dirty="0" smtClean="0"/>
              <a:t>-</a:t>
            </a:r>
            <a:r>
              <a:rPr lang="zh-CN" altLang="en-US" sz="2000" dirty="0" smtClean="0"/>
              <a:t>硫酸法测得黄芪经发酵后其中多糖含量提高了 </a:t>
            </a:r>
            <a:r>
              <a:rPr lang="en-US" altLang="zh-CN" sz="2000" dirty="0" smtClean="0"/>
              <a:t>84.92%</a:t>
            </a:r>
            <a:r>
              <a:rPr lang="zh-CN" altLang="en-US" sz="2000" dirty="0" smtClean="0"/>
              <a:t>，多糖得率提高了</a:t>
            </a:r>
            <a:r>
              <a:rPr lang="en-US" altLang="zh-CN" sz="2000" dirty="0" smtClean="0"/>
              <a:t>59.34%</a:t>
            </a:r>
            <a:r>
              <a:rPr lang="zh-CN" altLang="en-US" sz="2000" dirty="0" smtClean="0"/>
              <a:t>。</a:t>
            </a:r>
            <a:endParaRPr lang="en-US" altLang="zh-CN" sz="2000" dirty="0" smtClean="0"/>
          </a:p>
          <a:p>
            <a:pPr>
              <a:lnSpc>
                <a:spcPct val="150000"/>
              </a:lnSpc>
            </a:pPr>
            <a:r>
              <a:rPr lang="zh-CN" altLang="en-US" sz="2000" dirty="0" smtClean="0"/>
              <a:t>马</a:t>
            </a:r>
            <a:r>
              <a:rPr lang="zh-CN" altLang="en-US" sz="2000" dirty="0"/>
              <a:t>氏等用保加利亚乳杆</a:t>
            </a:r>
            <a:r>
              <a:rPr lang="zh-CN" altLang="en-US" sz="2000" dirty="0" smtClean="0"/>
              <a:t>菌发</a:t>
            </a:r>
            <a:r>
              <a:rPr lang="zh-CN" altLang="en-US" sz="2000" dirty="0"/>
              <a:t>酵黄芪可以明显提高黄芪甲苷的得率，提高黄芪总皂苷和</a:t>
            </a:r>
            <a:r>
              <a:rPr lang="zh-CN" altLang="en-US" sz="2000" dirty="0" smtClean="0"/>
              <a:t>总黄</a:t>
            </a:r>
            <a:r>
              <a:rPr lang="zh-CN" altLang="en-US" sz="2000" dirty="0"/>
              <a:t>酮质量分数，但黄芪多糖的质量分数减</a:t>
            </a:r>
            <a:r>
              <a:rPr lang="zh-CN" altLang="en-US" sz="2000" dirty="0" smtClean="0"/>
              <a:t>少。</a:t>
            </a:r>
            <a:endParaRPr lang="en-US" altLang="zh-CN" sz="2000" dirty="0" smtClean="0"/>
          </a:p>
          <a:p>
            <a:pPr>
              <a:lnSpc>
                <a:spcPct val="150000"/>
              </a:lnSpc>
            </a:pPr>
            <a:r>
              <a:rPr lang="zh-CN" altLang="en-US" sz="2000" dirty="0"/>
              <a:t>罗氏等发现乳酸菌发酵黄芪水提液后可以明显提</a:t>
            </a:r>
            <a:r>
              <a:rPr lang="zh-CN" altLang="en-US" sz="2000" dirty="0" smtClean="0"/>
              <a:t>高小</a:t>
            </a:r>
            <a:r>
              <a:rPr lang="zh-CN" altLang="en-US" sz="2000" dirty="0"/>
              <a:t>鼠的免疫功能，能够显著促进小鼠血清溶血素抗体的生成，</a:t>
            </a:r>
            <a:r>
              <a:rPr lang="zh-CN" altLang="en-US" sz="2000" dirty="0" smtClean="0"/>
              <a:t>增加</a:t>
            </a:r>
            <a:r>
              <a:rPr lang="zh-CN" altLang="en-US" sz="2000" dirty="0"/>
              <a:t>小鼠碳粒廓清的能</a:t>
            </a:r>
            <a:r>
              <a:rPr lang="zh-CN" altLang="en-US" sz="2000" dirty="0" smtClean="0"/>
              <a:t>力。</a:t>
            </a:r>
            <a:endParaRPr lang="zh-CN"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60313192724.png"/>
          <p:cNvPicPr>
            <a:picLocks noChangeAspect="1"/>
          </p:cNvPicPr>
          <p:nvPr/>
        </p:nvPicPr>
        <p:blipFill>
          <a:blip r:embed="rId2" cstate="print"/>
          <a:stretch>
            <a:fillRect/>
          </a:stretch>
        </p:blipFill>
        <p:spPr>
          <a:xfrm>
            <a:off x="0" y="811293"/>
            <a:ext cx="9144000" cy="52354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60313193630.png"/>
          <p:cNvPicPr>
            <a:picLocks noChangeAspect="1"/>
          </p:cNvPicPr>
          <p:nvPr/>
        </p:nvPicPr>
        <p:blipFill>
          <a:blip r:embed="rId2" cstate="print"/>
          <a:stretch>
            <a:fillRect/>
          </a:stretch>
        </p:blipFill>
        <p:spPr>
          <a:xfrm>
            <a:off x="1907704" y="-1"/>
            <a:ext cx="4977338" cy="3501009"/>
          </a:xfrm>
          <a:prstGeom prst="rect">
            <a:avLst/>
          </a:prstGeom>
        </p:spPr>
      </p:pic>
      <p:pic>
        <p:nvPicPr>
          <p:cNvPr id="5" name="图片 4" descr="QQ截图20160313193719.png"/>
          <p:cNvPicPr>
            <a:picLocks noChangeAspect="1"/>
          </p:cNvPicPr>
          <p:nvPr/>
        </p:nvPicPr>
        <p:blipFill>
          <a:blip r:embed="rId3" cstate="print"/>
          <a:stretch>
            <a:fillRect/>
          </a:stretch>
        </p:blipFill>
        <p:spPr>
          <a:xfrm>
            <a:off x="1979712" y="3429000"/>
            <a:ext cx="4906008" cy="3429000"/>
          </a:xfrm>
          <a:prstGeom prst="rect">
            <a:avLst/>
          </a:prstGeom>
        </p:spPr>
      </p:pic>
      <p:sp>
        <p:nvSpPr>
          <p:cNvPr id="6" name="矩形 5"/>
          <p:cNvSpPr/>
          <p:nvPr/>
        </p:nvSpPr>
        <p:spPr>
          <a:xfrm>
            <a:off x="4139952" y="404664"/>
            <a:ext cx="2262158" cy="369332"/>
          </a:xfrm>
          <a:prstGeom prst="rect">
            <a:avLst/>
          </a:prstGeom>
        </p:spPr>
        <p:txBody>
          <a:bodyPr wrap="none">
            <a:spAutoFit/>
          </a:bodyPr>
          <a:lstStyle/>
          <a:p>
            <a:r>
              <a:rPr lang="zh-CN" altLang="en-US" dirty="0" smtClean="0"/>
              <a:t>毛蕊异黄酮葡萄糖苷</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人  参</a:t>
            </a:r>
            <a:endParaRPr lang="zh-CN" altLang="en-US" dirty="0"/>
          </a:p>
        </p:txBody>
      </p:sp>
      <p:grpSp>
        <p:nvGrpSpPr>
          <p:cNvPr id="11" name="组合 10"/>
          <p:cNvGrpSpPr/>
          <p:nvPr/>
        </p:nvGrpSpPr>
        <p:grpSpPr>
          <a:xfrm>
            <a:off x="683568" y="1052736"/>
            <a:ext cx="8101529" cy="4608512"/>
            <a:chOff x="683568" y="1052736"/>
            <a:chExt cx="8101529" cy="4608512"/>
          </a:xfrm>
        </p:grpSpPr>
        <p:pic>
          <p:nvPicPr>
            <p:cNvPr id="8" name="图片 7" descr="timg.jpg"/>
            <p:cNvPicPr>
              <a:picLocks noChangeAspect="1"/>
            </p:cNvPicPr>
            <p:nvPr/>
          </p:nvPicPr>
          <p:blipFill>
            <a:blip r:embed="rId2" cstate="print"/>
            <a:stretch>
              <a:fillRect/>
            </a:stretch>
          </p:blipFill>
          <p:spPr>
            <a:xfrm>
              <a:off x="683568" y="1844824"/>
              <a:ext cx="4243601" cy="2952328"/>
            </a:xfrm>
            <a:prstGeom prst="rect">
              <a:avLst/>
            </a:prstGeom>
          </p:spPr>
        </p:pic>
        <p:pic>
          <p:nvPicPr>
            <p:cNvPr id="9" name="图片 8" descr="6a600c338744ebf840c8a07ed9f9d72a6059a732.jpg"/>
            <p:cNvPicPr>
              <a:picLocks noChangeAspect="1"/>
            </p:cNvPicPr>
            <p:nvPr/>
          </p:nvPicPr>
          <p:blipFill>
            <a:blip r:embed="rId3" cstate="print"/>
            <a:stretch>
              <a:fillRect/>
            </a:stretch>
          </p:blipFill>
          <p:spPr>
            <a:xfrm>
              <a:off x="5004048" y="1124744"/>
              <a:ext cx="3781049" cy="4536504"/>
            </a:xfrm>
            <a:prstGeom prst="rect">
              <a:avLst/>
            </a:prstGeom>
          </p:spPr>
        </p:pic>
        <p:sp>
          <p:nvSpPr>
            <p:cNvPr id="10" name="矩形 9"/>
            <p:cNvSpPr/>
            <p:nvPr/>
          </p:nvSpPr>
          <p:spPr>
            <a:xfrm>
              <a:off x="4860032" y="1052736"/>
              <a:ext cx="1440160" cy="5040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60313202956.png"/>
          <p:cNvPicPr>
            <a:picLocks noChangeAspect="1"/>
          </p:cNvPicPr>
          <p:nvPr/>
        </p:nvPicPr>
        <p:blipFill>
          <a:blip r:embed="rId2" cstate="print"/>
          <a:stretch>
            <a:fillRect/>
          </a:stretch>
        </p:blipFill>
        <p:spPr>
          <a:xfrm>
            <a:off x="3950697" y="908720"/>
            <a:ext cx="5193303" cy="5040560"/>
          </a:xfrm>
          <a:prstGeom prst="rect">
            <a:avLst/>
          </a:prstGeom>
        </p:spPr>
      </p:pic>
      <p:sp>
        <p:nvSpPr>
          <p:cNvPr id="2" name="标题 1"/>
          <p:cNvSpPr>
            <a:spLocks noGrp="1"/>
          </p:cNvSpPr>
          <p:nvPr>
            <p:ph type="title"/>
          </p:nvPr>
        </p:nvSpPr>
        <p:spPr>
          <a:xfrm>
            <a:off x="467544" y="0"/>
            <a:ext cx="8229600" cy="1143000"/>
          </a:xfrm>
        </p:spPr>
        <p:txBody>
          <a:bodyPr/>
          <a:lstStyle/>
          <a:p>
            <a:r>
              <a:rPr lang="zh-CN" altLang="en-US" dirty="0" smtClean="0"/>
              <a:t>人参皂苷</a:t>
            </a:r>
            <a:endParaRPr lang="zh-CN" altLang="en-US" dirty="0"/>
          </a:p>
        </p:txBody>
      </p:sp>
      <p:sp>
        <p:nvSpPr>
          <p:cNvPr id="3" name="内容占位符 2"/>
          <p:cNvSpPr>
            <a:spLocks noGrp="1"/>
          </p:cNvSpPr>
          <p:nvPr>
            <p:ph idx="1"/>
          </p:nvPr>
        </p:nvSpPr>
        <p:spPr>
          <a:xfrm>
            <a:off x="395536" y="1124744"/>
            <a:ext cx="3744416" cy="5184576"/>
          </a:xfrm>
        </p:spPr>
        <p:txBody>
          <a:bodyPr>
            <a:normAutofit fontScale="92500" lnSpcReduction="20000"/>
          </a:bodyPr>
          <a:lstStyle/>
          <a:p>
            <a:pPr algn="just"/>
            <a:r>
              <a:rPr lang="zh-CN" altLang="en-US" sz="2400" dirty="0" smtClean="0"/>
              <a:t>人参皂苷的结构因糖基侧链不同，性质和功能也有较大差异，不同的人参单体皂苷具有不同的药理活性。</a:t>
            </a:r>
            <a:endParaRPr lang="en-US" altLang="zh-CN" sz="2400" dirty="0" smtClean="0"/>
          </a:p>
          <a:p>
            <a:pPr algn="just"/>
            <a:r>
              <a:rPr lang="zh-CN" altLang="en-US" sz="2400" dirty="0" smtClean="0"/>
              <a:t>例如人参皂苷</a:t>
            </a:r>
            <a:r>
              <a:rPr lang="en-US" altLang="zh-CN" sz="2400" dirty="0" smtClean="0"/>
              <a:t>Rb1,(</a:t>
            </a:r>
            <a:r>
              <a:rPr lang="en-US" altLang="zh-CN" sz="2400" dirty="0" err="1" smtClean="0"/>
              <a:t>GRbl</a:t>
            </a:r>
            <a:r>
              <a:rPr lang="en-US" altLang="zh-CN" sz="2400" dirty="0" smtClean="0"/>
              <a:t>)</a:t>
            </a:r>
            <a:r>
              <a:rPr lang="zh-CN" altLang="en-US" sz="2400" dirty="0" smtClean="0"/>
              <a:t>有促进神经细胞生长的作用</a:t>
            </a:r>
            <a:endParaRPr lang="en-US" altLang="zh-CN" sz="2400" dirty="0" smtClean="0"/>
          </a:p>
          <a:p>
            <a:pPr algn="just"/>
            <a:r>
              <a:rPr lang="zh-CN" altLang="en-US" sz="2400" dirty="0" smtClean="0"/>
              <a:t>人参皂苷</a:t>
            </a:r>
            <a:r>
              <a:rPr lang="en-US" altLang="zh-CN" sz="2400" dirty="0" smtClean="0"/>
              <a:t>Rd(</a:t>
            </a:r>
            <a:r>
              <a:rPr lang="en-US" altLang="zh-CN" sz="2400" dirty="0" err="1" smtClean="0"/>
              <a:t>GRd</a:t>
            </a:r>
            <a:r>
              <a:rPr lang="en-US" altLang="zh-CN" sz="2400" dirty="0" smtClean="0"/>
              <a:t>)</a:t>
            </a:r>
            <a:r>
              <a:rPr lang="zh-CN" altLang="en-US" sz="2400" dirty="0" smtClean="0"/>
              <a:t>能促进</a:t>
            </a:r>
            <a:r>
              <a:rPr lang="en-US" altLang="zh-CN" sz="2400" dirty="0" smtClean="0"/>
              <a:t>T</a:t>
            </a:r>
            <a:r>
              <a:rPr lang="zh-CN" altLang="en-US" sz="2400" dirty="0" smtClean="0"/>
              <a:t>细胞增值</a:t>
            </a:r>
            <a:r>
              <a:rPr lang="en-US" altLang="zh-CN" sz="2400" dirty="0" smtClean="0"/>
              <a:t>,</a:t>
            </a:r>
            <a:r>
              <a:rPr lang="zh-CN" altLang="en-US" sz="2400" dirty="0" smtClean="0"/>
              <a:t>提高天然杀伤细胞</a:t>
            </a:r>
            <a:r>
              <a:rPr lang="en-US" altLang="zh-CN" sz="2400" dirty="0" smtClean="0"/>
              <a:t>(N)K</a:t>
            </a:r>
            <a:r>
              <a:rPr lang="zh-CN" altLang="en-US" sz="2400" dirty="0" smtClean="0"/>
              <a:t>的活性</a:t>
            </a:r>
            <a:r>
              <a:rPr lang="en-US" altLang="zh-CN" sz="2400" dirty="0" smtClean="0"/>
              <a:t>,</a:t>
            </a:r>
            <a:r>
              <a:rPr lang="zh-CN" altLang="en-US" sz="2400" dirty="0" smtClean="0"/>
              <a:t>从而提高机体免疫力</a:t>
            </a:r>
            <a:r>
              <a:rPr lang="en-US" altLang="zh-CN" sz="2400" dirty="0" smtClean="0"/>
              <a:t>,</a:t>
            </a:r>
            <a:r>
              <a:rPr lang="zh-CN" altLang="en-US" sz="2400" dirty="0" smtClean="0"/>
              <a:t>并具有副肾皮质荷尔蒙分泌作用</a:t>
            </a:r>
            <a:endParaRPr lang="en-US" altLang="zh-CN" sz="2400" dirty="0" smtClean="0"/>
          </a:p>
          <a:p>
            <a:pPr algn="just"/>
            <a:r>
              <a:rPr lang="zh-CN" altLang="en-US" sz="2400" dirty="0" smtClean="0"/>
              <a:t>人参皂苷</a:t>
            </a:r>
            <a:r>
              <a:rPr lang="en-US" altLang="zh-CN" sz="2400" dirty="0" smtClean="0"/>
              <a:t>Rh2</a:t>
            </a:r>
            <a:r>
              <a:rPr lang="zh-CN" altLang="en-US" sz="2400" dirty="0" smtClean="0"/>
              <a:t>则有极强的抗肿瘤活性</a:t>
            </a:r>
            <a:endParaRPr lang="en-US" altLang="zh-CN" sz="2400" dirty="0" smtClean="0"/>
          </a:p>
          <a:p>
            <a:pPr algn="just"/>
            <a:r>
              <a:rPr lang="zh-CN" altLang="en-US" sz="2400" dirty="0" smtClean="0"/>
              <a:t>在结构上</a:t>
            </a:r>
            <a:r>
              <a:rPr lang="en-US" altLang="zh-CN" sz="2400" dirty="0" smtClean="0"/>
              <a:t>GRb1</a:t>
            </a:r>
            <a:r>
              <a:rPr lang="zh-CN" altLang="en-US" sz="2400" dirty="0" smtClean="0"/>
              <a:t>、</a:t>
            </a:r>
            <a:r>
              <a:rPr lang="en-US" altLang="zh-CN" sz="2400" dirty="0" err="1" smtClean="0"/>
              <a:t>GRd</a:t>
            </a:r>
            <a:r>
              <a:rPr lang="zh-CN" altLang="en-US" sz="2400" dirty="0" smtClean="0"/>
              <a:t>、</a:t>
            </a:r>
            <a:r>
              <a:rPr lang="en-US" altLang="zh-CN" sz="2400" dirty="0" smtClean="0"/>
              <a:t>Rh2</a:t>
            </a:r>
            <a:r>
              <a:rPr lang="zh-CN" altLang="en-US" sz="2400" dirty="0" smtClean="0"/>
              <a:t>的差异仅在</a:t>
            </a:r>
            <a:r>
              <a:rPr lang="en-US" altLang="zh-CN" sz="2400" dirty="0" smtClean="0"/>
              <a:t>C3</a:t>
            </a:r>
            <a:r>
              <a:rPr lang="zh-CN" altLang="en-US" sz="2400" dirty="0" smtClean="0"/>
              <a:t>和</a:t>
            </a:r>
            <a:r>
              <a:rPr lang="en-US" altLang="zh-CN" sz="2400" dirty="0" smtClean="0"/>
              <a:t>C20</a:t>
            </a:r>
            <a:r>
              <a:rPr lang="zh-CN" altLang="en-US" sz="2400" dirty="0" smtClean="0"/>
              <a:t>位上的糖基不同。</a:t>
            </a:r>
            <a:endParaRPr lang="en-US" altLang="zh-CN" sz="2400" dirty="0" smtClean="0"/>
          </a:p>
          <a:p>
            <a:pPr algn="just"/>
            <a:endParaRPr lang="zh-CN"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60313204529.png"/>
          <p:cNvPicPr>
            <a:picLocks noChangeAspect="1"/>
          </p:cNvPicPr>
          <p:nvPr/>
        </p:nvPicPr>
        <p:blipFill>
          <a:blip r:embed="rId2" cstate="print"/>
          <a:stretch>
            <a:fillRect/>
          </a:stretch>
        </p:blipFill>
        <p:spPr>
          <a:xfrm>
            <a:off x="228600" y="157162"/>
            <a:ext cx="8686800" cy="6543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60313201756.png"/>
          <p:cNvPicPr>
            <a:picLocks noChangeAspect="1"/>
          </p:cNvPicPr>
          <p:nvPr/>
        </p:nvPicPr>
        <p:blipFill>
          <a:blip r:embed="rId2" cstate="print"/>
          <a:stretch>
            <a:fillRect/>
          </a:stretch>
        </p:blipFill>
        <p:spPr>
          <a:xfrm>
            <a:off x="0" y="1196752"/>
            <a:ext cx="9144000" cy="5328896"/>
          </a:xfrm>
          <a:prstGeom prst="rect">
            <a:avLst/>
          </a:prstGeom>
        </p:spPr>
      </p:pic>
      <p:sp>
        <p:nvSpPr>
          <p:cNvPr id="5" name="标题 1"/>
          <p:cNvSpPr>
            <a:spLocks noGrp="1"/>
          </p:cNvSpPr>
          <p:nvPr>
            <p:ph type="title"/>
          </p:nvPr>
        </p:nvSpPr>
        <p:spPr>
          <a:xfrm>
            <a:off x="539552" y="116632"/>
            <a:ext cx="8229600" cy="1143000"/>
          </a:xfrm>
        </p:spPr>
        <p:txBody>
          <a:bodyPr/>
          <a:lstStyle/>
          <a:p>
            <a:r>
              <a:rPr lang="zh-CN" altLang="en-US" dirty="0" smtClean="0"/>
              <a:t>人参皂苷的生物转化</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229600" cy="1143000"/>
          </a:xfrm>
        </p:spPr>
        <p:txBody>
          <a:bodyPr/>
          <a:lstStyle/>
          <a:p>
            <a:r>
              <a:rPr lang="zh-CN" altLang="en-US" dirty="0" smtClean="0"/>
              <a:t>人参皂苷的生物转化</a:t>
            </a:r>
            <a:endParaRPr lang="zh-CN" altLang="en-US" dirty="0"/>
          </a:p>
        </p:txBody>
      </p:sp>
      <p:sp>
        <p:nvSpPr>
          <p:cNvPr id="3" name="内容占位符 2"/>
          <p:cNvSpPr>
            <a:spLocks noGrp="1"/>
          </p:cNvSpPr>
          <p:nvPr>
            <p:ph idx="1"/>
          </p:nvPr>
        </p:nvSpPr>
        <p:spPr>
          <a:xfrm>
            <a:off x="467544" y="1196752"/>
            <a:ext cx="8229600" cy="4525963"/>
          </a:xfrm>
        </p:spPr>
        <p:txBody>
          <a:bodyPr>
            <a:normAutofit/>
          </a:bodyPr>
          <a:lstStyle/>
          <a:p>
            <a:pPr>
              <a:lnSpc>
                <a:spcPct val="150000"/>
              </a:lnSpc>
            </a:pPr>
            <a:r>
              <a:rPr lang="zh-CN" altLang="en-US" sz="2400" dirty="0" smtClean="0"/>
              <a:t>利用食品级微生物</a:t>
            </a:r>
            <a:r>
              <a:rPr lang="en-US" altLang="zh-CN" sz="2400" dirty="0" smtClean="0"/>
              <a:t>-</a:t>
            </a:r>
            <a:r>
              <a:rPr lang="zh-CN" altLang="en-US" sz="2400" dirty="0" smtClean="0"/>
              <a:t>乳酸菌作人参皂苷转化用菌株，通过乳酸菌所产的</a:t>
            </a:r>
            <a:r>
              <a:rPr lang="el-GR" altLang="zh-CN" sz="2400" dirty="0" smtClean="0"/>
              <a:t>β-</a:t>
            </a:r>
            <a:r>
              <a:rPr lang="zh-CN" altLang="en-US" sz="2400" dirty="0" smtClean="0"/>
              <a:t>葡萄糖苷酶转化人参中</a:t>
            </a:r>
            <a:r>
              <a:rPr lang="en-US" altLang="zh-CN" sz="2400" dirty="0" smtClean="0"/>
              <a:t>Rb1</a:t>
            </a:r>
            <a:r>
              <a:rPr lang="zh-CN" altLang="en-US" sz="2400" dirty="0" smtClean="0"/>
              <a:t>，既能够达到提高人参稀有皂苷</a:t>
            </a:r>
            <a:r>
              <a:rPr lang="en-US" altLang="zh-CN" sz="2400" dirty="0" smtClean="0"/>
              <a:t>Rg3</a:t>
            </a:r>
            <a:r>
              <a:rPr lang="zh-CN" altLang="en-US" sz="2400" dirty="0" smtClean="0"/>
              <a:t>含量的目的，同时产品中含有的活乳酸菌及其代谢产物使制品的营养价值和功能性得到双重提升。</a:t>
            </a:r>
            <a:endParaRPr lang="en-US" altLang="zh-CN" sz="2400" dirty="0" smtClean="0"/>
          </a:p>
          <a:p>
            <a:pPr>
              <a:lnSpc>
                <a:spcPct val="150000"/>
              </a:lnSpc>
            </a:pPr>
            <a:r>
              <a:rPr lang="zh-CN" altLang="en-US" sz="2400" dirty="0" smtClean="0"/>
              <a:t>利</a:t>
            </a:r>
            <a:r>
              <a:rPr lang="zh-CN" altLang="en-US" sz="2400" dirty="0"/>
              <a:t>用米曲霉</a:t>
            </a:r>
            <a:r>
              <a:rPr lang="el-GR" altLang="zh-CN" sz="2400" dirty="0" smtClean="0"/>
              <a:t>β</a:t>
            </a:r>
            <a:r>
              <a:rPr lang="en-US" altLang="zh-CN" sz="2400" dirty="0" smtClean="0"/>
              <a:t>-</a:t>
            </a:r>
            <a:r>
              <a:rPr lang="zh-CN" altLang="en-US" sz="2400" dirty="0" smtClean="0"/>
              <a:t>半</a:t>
            </a:r>
            <a:r>
              <a:rPr lang="zh-CN" altLang="en-US" sz="2400" dirty="0"/>
              <a:t>乳</a:t>
            </a:r>
            <a:r>
              <a:rPr lang="zh-CN" altLang="en-US" sz="2400" dirty="0" smtClean="0"/>
              <a:t>糖苷酶水解人</a:t>
            </a:r>
            <a:r>
              <a:rPr lang="zh-CN" altLang="en-US" sz="2400" dirty="0"/>
              <a:t>参皂苷混合物，可</a:t>
            </a:r>
            <a:r>
              <a:rPr lang="zh-CN" altLang="en-US" sz="2400" dirty="0" smtClean="0"/>
              <a:t>以产</a:t>
            </a:r>
            <a:r>
              <a:rPr lang="zh-CN" altLang="en-US" sz="2400" dirty="0"/>
              <a:t>生大量的小分子皂苷Ｒ</a:t>
            </a:r>
            <a:r>
              <a:rPr lang="en-US" altLang="zh-CN" sz="2400" dirty="0" smtClean="0"/>
              <a:t>g2</a:t>
            </a:r>
            <a:endParaRPr lang="zh-CN" altLang="en-US" sz="2400" dirty="0"/>
          </a:p>
        </p:txBody>
      </p:sp>
      <p:grpSp>
        <p:nvGrpSpPr>
          <p:cNvPr id="6" name="组合 5"/>
          <p:cNvGrpSpPr/>
          <p:nvPr/>
        </p:nvGrpSpPr>
        <p:grpSpPr>
          <a:xfrm>
            <a:off x="4100434" y="4581128"/>
            <a:ext cx="4724447" cy="1944216"/>
            <a:chOff x="4100434" y="4581128"/>
            <a:chExt cx="4724447" cy="1944216"/>
          </a:xfrm>
        </p:grpSpPr>
        <p:pic>
          <p:nvPicPr>
            <p:cNvPr id="4" name="图片 3" descr="qmw1bd2d181f37f4cd4a775fa48fa7e552c.jpg"/>
            <p:cNvPicPr>
              <a:picLocks noChangeAspect="1"/>
            </p:cNvPicPr>
            <p:nvPr/>
          </p:nvPicPr>
          <p:blipFill>
            <a:blip r:embed="rId2" cstate="print"/>
            <a:srcRect l="10957"/>
            <a:stretch>
              <a:fillRect/>
            </a:stretch>
          </p:blipFill>
          <p:spPr>
            <a:xfrm>
              <a:off x="4100434" y="4581128"/>
              <a:ext cx="2308254" cy="1944216"/>
            </a:xfrm>
            <a:prstGeom prst="rect">
              <a:avLst/>
            </a:prstGeom>
          </p:spPr>
        </p:pic>
        <p:pic>
          <p:nvPicPr>
            <p:cNvPr id="5" name="图片 4" descr="01300533967326135331113176320_s.jpg"/>
            <p:cNvPicPr>
              <a:picLocks noChangeAspect="1"/>
            </p:cNvPicPr>
            <p:nvPr/>
          </p:nvPicPr>
          <p:blipFill>
            <a:blip r:embed="rId3" cstate="print"/>
            <a:stretch>
              <a:fillRect/>
            </a:stretch>
          </p:blipFill>
          <p:spPr>
            <a:xfrm>
              <a:off x="6444208" y="4581128"/>
              <a:ext cx="2380673" cy="194421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三  七</a:t>
            </a:r>
            <a:endParaRPr lang="zh-CN" altLang="en-US" dirty="0"/>
          </a:p>
        </p:txBody>
      </p:sp>
      <p:pic>
        <p:nvPicPr>
          <p:cNvPr id="4" name="内容占位符 3" descr="19455698_104416374000_2.jpg"/>
          <p:cNvPicPr>
            <a:picLocks noGrp="1" noChangeAspect="1"/>
          </p:cNvPicPr>
          <p:nvPr>
            <p:ph idx="1"/>
          </p:nvPr>
        </p:nvPicPr>
        <p:blipFill>
          <a:blip r:embed="rId2" cstate="print"/>
          <a:srcRect b="8625"/>
          <a:stretch>
            <a:fillRect/>
          </a:stretch>
        </p:blipFill>
        <p:spPr>
          <a:xfrm>
            <a:off x="467544" y="3933056"/>
            <a:ext cx="8229600" cy="2592288"/>
          </a:xfrm>
        </p:spPr>
      </p:pic>
      <p:sp>
        <p:nvSpPr>
          <p:cNvPr id="5" name="内容占位符 2"/>
          <p:cNvSpPr txBox="1">
            <a:spLocks/>
          </p:cNvSpPr>
          <p:nvPr/>
        </p:nvSpPr>
        <p:spPr>
          <a:xfrm>
            <a:off x="467544" y="1052736"/>
            <a:ext cx="8229600" cy="4525963"/>
          </a:xfrm>
          <a:prstGeom prst="rect">
            <a:avLst/>
          </a:prstGeom>
        </p:spPr>
        <p:txBody>
          <a:bodyPr vert="horz" lIns="91440" tIns="45720" rIns="91440" bIns="45720" rtlCol="0">
            <a:normAutofit/>
          </a:bodyPr>
          <a:lstStyle/>
          <a:p>
            <a:pPr marL="342900" lvl="0" indent="-342900">
              <a:lnSpc>
                <a:spcPct val="150000"/>
              </a:lnSpc>
              <a:spcBef>
                <a:spcPct val="20000"/>
              </a:spcBef>
              <a:buFont typeface="Arial" pitchFamily="34" charset="0"/>
              <a:buChar char="•"/>
            </a:pPr>
            <a:r>
              <a:rPr lang="zh-CN" altLang="en-US" sz="2400" dirty="0" smtClean="0"/>
              <a:t>为五加科植物三七</a:t>
            </a:r>
            <a:r>
              <a:rPr lang="en-US" altLang="zh-CN" sz="2400" i="1" dirty="0" err="1" smtClean="0"/>
              <a:t>Panax</a:t>
            </a:r>
            <a:r>
              <a:rPr lang="en-US" altLang="zh-CN" sz="2400" i="1" dirty="0" smtClean="0"/>
              <a:t> </a:t>
            </a:r>
            <a:r>
              <a:rPr lang="en-US" altLang="zh-CN" sz="2400" i="1" dirty="0" err="1" smtClean="0"/>
              <a:t>notoginseng</a:t>
            </a:r>
            <a:r>
              <a:rPr lang="en-US" altLang="zh-CN" sz="2400" dirty="0" smtClean="0"/>
              <a:t> (Burk.)</a:t>
            </a:r>
            <a:r>
              <a:rPr lang="en-US" altLang="zh-CN" sz="2400" dirty="0" err="1" smtClean="0"/>
              <a:t>F.H.Chen</a:t>
            </a:r>
            <a:r>
              <a:rPr lang="zh-CN" altLang="en-US" sz="2400" dirty="0" smtClean="0"/>
              <a:t>的干燥根和根茎。秋季花开前采挖，洗净，分开主根、支根及根茎，干燥。支根习称“筋条”，根茎习称“剪口” 。</a:t>
            </a:r>
            <a:endParaRPr lang="en-US" altLang="zh-CN" sz="2400" dirty="0" smtClean="0"/>
          </a:p>
          <a:p>
            <a:pPr marL="342900" lvl="0" indent="-342900">
              <a:lnSpc>
                <a:spcPct val="150000"/>
              </a:lnSpc>
              <a:spcBef>
                <a:spcPct val="20000"/>
              </a:spcBef>
              <a:buFont typeface="Arial" pitchFamily="34" charset="0"/>
              <a:buChar char="•"/>
            </a:pPr>
            <a:r>
              <a:rPr lang="zh-CN" altLang="en-US" sz="2400" dirty="0" smtClean="0"/>
              <a:t>云南文山州历史悠久、产量大、质量好，习称“文三七”、“田七”，为著名的道地药材。</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三七皂苷</a:t>
            </a:r>
            <a:endParaRPr lang="zh-CN" altLang="en-US" dirty="0"/>
          </a:p>
        </p:txBody>
      </p:sp>
      <p:sp>
        <p:nvSpPr>
          <p:cNvPr id="3" name="内容占位符 2"/>
          <p:cNvSpPr>
            <a:spLocks noGrp="1"/>
          </p:cNvSpPr>
          <p:nvPr>
            <p:ph idx="1"/>
          </p:nvPr>
        </p:nvSpPr>
        <p:spPr/>
        <p:txBody>
          <a:bodyPr>
            <a:normAutofit/>
          </a:bodyPr>
          <a:lstStyle/>
          <a:p>
            <a:pPr algn="just">
              <a:lnSpc>
                <a:spcPct val="150000"/>
              </a:lnSpc>
            </a:pPr>
            <a:r>
              <a:rPr lang="zh-CN" altLang="en-US" sz="2400" dirty="0" smtClean="0"/>
              <a:t>迄今为止，已从三七的不同部位分离得到</a:t>
            </a:r>
            <a:r>
              <a:rPr lang="en-US" altLang="zh-CN" sz="2400" dirty="0" smtClean="0"/>
              <a:t>6O</a:t>
            </a:r>
            <a:r>
              <a:rPr lang="zh-CN" altLang="en-US" sz="2400" dirty="0" smtClean="0"/>
              <a:t>余种单体皂苷成分，这些单体皂苷成分大多数为达玛烷型的</a:t>
            </a:r>
            <a:r>
              <a:rPr lang="en-US" altLang="zh-CN" sz="2400" dirty="0" smtClean="0"/>
              <a:t>2O-(s)</a:t>
            </a:r>
            <a:r>
              <a:rPr lang="zh-CN" altLang="en-US" sz="2400" dirty="0" smtClean="0"/>
              <a:t>原人参三醇型</a:t>
            </a:r>
            <a:r>
              <a:rPr lang="en-US" altLang="zh-CN" sz="2400" dirty="0" smtClean="0"/>
              <a:t>[20(S)-protopanaxatrio1]</a:t>
            </a:r>
            <a:r>
              <a:rPr lang="zh-CN" altLang="en-US" sz="2400" dirty="0" smtClean="0"/>
              <a:t>和</a:t>
            </a:r>
            <a:r>
              <a:rPr lang="en-US" altLang="zh-CN" sz="2400" dirty="0" smtClean="0"/>
              <a:t>2O(s)-</a:t>
            </a:r>
            <a:r>
              <a:rPr lang="zh-CN" altLang="en-US" sz="2400" dirty="0" smtClean="0"/>
              <a:t>原人参二醇型</a:t>
            </a:r>
            <a:r>
              <a:rPr lang="en-US" altLang="zh-CN" sz="2400" dirty="0" smtClean="0"/>
              <a:t>[20(S)-protopanaxadio1]</a:t>
            </a:r>
            <a:r>
              <a:rPr lang="zh-CN" altLang="en-US" sz="2400" dirty="0" smtClean="0"/>
              <a:t>，但未发现含有齐墩果酸型皂苷。</a:t>
            </a:r>
            <a:endParaRPr lang="en-US" altLang="zh-CN" sz="2400" dirty="0" smtClean="0"/>
          </a:p>
          <a:p>
            <a:pPr algn="just">
              <a:lnSpc>
                <a:spcPct val="150000"/>
              </a:lnSpc>
            </a:pPr>
            <a:endParaRPr lang="zh-CN" altLang="en-US" sz="2400" dirty="0" smtClean="0"/>
          </a:p>
          <a:p>
            <a:pPr algn="just">
              <a:lnSpc>
                <a:spcPct val="150000"/>
              </a:lnSpc>
            </a:pPr>
            <a:r>
              <a:rPr lang="zh-CN" altLang="en-US" sz="2400" dirty="0" smtClean="0"/>
              <a:t>这与同属植物西洋参和人参有着显著区别。这些单体皂苷中也有很多与西洋参和人参中所含皂苷成分相同。</a:t>
            </a:r>
            <a:endParaRPr lang="zh-CN"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8229600" cy="1143000"/>
          </a:xfrm>
        </p:spPr>
        <p:txBody>
          <a:bodyPr/>
          <a:lstStyle/>
          <a:p>
            <a:r>
              <a:rPr lang="zh-CN" altLang="en-US" dirty="0" smtClean="0"/>
              <a:t>既是食品又是药品的物品名单</a:t>
            </a:r>
            <a:endParaRPr lang="zh-CN" altLang="en-US" dirty="0"/>
          </a:p>
        </p:txBody>
      </p:sp>
      <p:sp>
        <p:nvSpPr>
          <p:cNvPr id="4" name="内容占位符 3"/>
          <p:cNvSpPr>
            <a:spLocks noGrp="1"/>
          </p:cNvSpPr>
          <p:nvPr>
            <p:ph idx="1"/>
          </p:nvPr>
        </p:nvSpPr>
        <p:spPr>
          <a:xfrm>
            <a:off x="1115616" y="1196752"/>
            <a:ext cx="7571184" cy="5328592"/>
          </a:xfrm>
        </p:spPr>
        <p:txBody>
          <a:bodyPr>
            <a:noAutofit/>
          </a:bodyPr>
          <a:lstStyle/>
          <a:p>
            <a:r>
              <a:rPr lang="en-US" altLang="zh-CN" sz="1400" dirty="0" smtClean="0"/>
              <a:t>B </a:t>
            </a:r>
            <a:r>
              <a:rPr lang="zh-CN" altLang="en-US" sz="1400" dirty="0" smtClean="0"/>
              <a:t>八角茴香、白芷、白果、白扁豆、白扁豆花、</a:t>
            </a:r>
            <a:r>
              <a:rPr lang="zh-CN" altLang="en-US" sz="1400" dirty="0" smtClean="0">
                <a:solidFill>
                  <a:srgbClr val="FF0000"/>
                </a:solidFill>
              </a:rPr>
              <a:t>百合、薄荷</a:t>
            </a:r>
            <a:r>
              <a:rPr lang="zh-CN" altLang="en-US" sz="1400" dirty="0" smtClean="0"/>
              <a:t>。 </a:t>
            </a:r>
            <a:endParaRPr lang="en-US" altLang="zh-CN" sz="1400" dirty="0" smtClean="0"/>
          </a:p>
          <a:p>
            <a:r>
              <a:rPr lang="en-US" altLang="zh-CN" sz="1400" dirty="0" smtClean="0"/>
              <a:t>C </a:t>
            </a:r>
            <a:r>
              <a:rPr lang="zh-CN" altLang="en-US" sz="1400" dirty="0" smtClean="0"/>
              <a:t>赤小豆。    </a:t>
            </a:r>
            <a:endParaRPr lang="en-US" altLang="zh-CN" sz="1400" dirty="0" smtClean="0"/>
          </a:p>
          <a:p>
            <a:r>
              <a:rPr lang="en-US" altLang="zh-CN" sz="1400" dirty="0" smtClean="0"/>
              <a:t>D </a:t>
            </a:r>
            <a:r>
              <a:rPr lang="zh-CN" altLang="en-US" sz="1400" dirty="0" smtClean="0"/>
              <a:t>丁香、刀豆、代代花、淡竹叶、淡豆豉。   </a:t>
            </a:r>
            <a:endParaRPr lang="en-US" altLang="zh-CN" sz="1400" dirty="0" smtClean="0"/>
          </a:p>
          <a:p>
            <a:r>
              <a:rPr lang="en-US" altLang="zh-CN" sz="1400" dirty="0" smtClean="0"/>
              <a:t>E </a:t>
            </a:r>
            <a:r>
              <a:rPr lang="zh-CN" altLang="en-US" sz="1400" dirty="0" smtClean="0"/>
              <a:t>阿胶。    </a:t>
            </a:r>
            <a:endParaRPr lang="en-US" altLang="zh-CN" sz="1400" dirty="0" smtClean="0"/>
          </a:p>
          <a:p>
            <a:r>
              <a:rPr lang="en-US" altLang="zh-CN" sz="1400" dirty="0" smtClean="0"/>
              <a:t>F </a:t>
            </a:r>
            <a:r>
              <a:rPr lang="zh-CN" altLang="en-US" sz="1400" dirty="0" smtClean="0"/>
              <a:t>佛手、茯苓、</a:t>
            </a:r>
            <a:r>
              <a:rPr lang="zh-CN" altLang="en-US" sz="1400" dirty="0" smtClean="0">
                <a:solidFill>
                  <a:srgbClr val="FF0000"/>
                </a:solidFill>
              </a:rPr>
              <a:t>蜂蜜</a:t>
            </a:r>
            <a:r>
              <a:rPr lang="zh-CN" altLang="en-US" sz="1400" dirty="0" smtClean="0"/>
              <a:t>、榧子、蝮蛇、覆盆子。   </a:t>
            </a:r>
            <a:endParaRPr lang="en-US" altLang="zh-CN" sz="1400" dirty="0" smtClean="0"/>
          </a:p>
          <a:p>
            <a:r>
              <a:rPr lang="en-US" altLang="zh-CN" sz="1400" dirty="0" smtClean="0"/>
              <a:t>G </a:t>
            </a:r>
            <a:r>
              <a:rPr lang="zh-CN" altLang="en-US" sz="1400" dirty="0" smtClean="0"/>
              <a:t>甘草、</a:t>
            </a:r>
            <a:r>
              <a:rPr lang="zh-CN" altLang="en-US" sz="1400" dirty="0" smtClean="0">
                <a:solidFill>
                  <a:srgbClr val="FF0000"/>
                </a:solidFill>
              </a:rPr>
              <a:t>枸杞子</a:t>
            </a:r>
            <a:r>
              <a:rPr lang="zh-CN" altLang="en-US" sz="1400" dirty="0" smtClean="0"/>
              <a:t>、高良姜、</a:t>
            </a:r>
            <a:r>
              <a:rPr lang="zh-CN" altLang="en-US" sz="1400" dirty="0" smtClean="0">
                <a:solidFill>
                  <a:srgbClr val="FF0000"/>
                </a:solidFill>
              </a:rPr>
              <a:t>葛根</a:t>
            </a:r>
            <a:r>
              <a:rPr lang="zh-CN" altLang="en-US" sz="1400" dirty="0" smtClean="0"/>
              <a:t>。    </a:t>
            </a:r>
            <a:endParaRPr lang="en-US" altLang="zh-CN" sz="1400" dirty="0" smtClean="0"/>
          </a:p>
          <a:p>
            <a:r>
              <a:rPr lang="en-US" altLang="zh-CN" sz="1400" dirty="0" smtClean="0"/>
              <a:t>H </a:t>
            </a:r>
            <a:r>
              <a:rPr lang="zh-CN" altLang="en-US" sz="1400" dirty="0" smtClean="0"/>
              <a:t>花椒、</a:t>
            </a:r>
            <a:r>
              <a:rPr lang="zh-CN" altLang="en-US" sz="1400" dirty="0" smtClean="0">
                <a:solidFill>
                  <a:srgbClr val="FF0000"/>
                </a:solidFill>
              </a:rPr>
              <a:t>荷叶</a:t>
            </a:r>
            <a:r>
              <a:rPr lang="zh-CN" altLang="en-US" sz="1400" dirty="0" smtClean="0"/>
              <a:t>、黄芥子、黄精、</a:t>
            </a:r>
            <a:r>
              <a:rPr lang="zh-CN" altLang="en-US" sz="1400" dirty="0" smtClean="0">
                <a:solidFill>
                  <a:srgbClr val="FF0000"/>
                </a:solidFill>
              </a:rPr>
              <a:t>黑芝麻</a:t>
            </a:r>
            <a:r>
              <a:rPr lang="zh-CN" altLang="en-US" sz="1400" dirty="0" smtClean="0"/>
              <a:t>、黑胡椒、</a:t>
            </a:r>
            <a:r>
              <a:rPr lang="zh-CN" altLang="en-US" sz="1400" dirty="0" smtClean="0">
                <a:solidFill>
                  <a:srgbClr val="FF0000"/>
                </a:solidFill>
              </a:rPr>
              <a:t>槐米、槐花</a:t>
            </a:r>
            <a:r>
              <a:rPr lang="zh-CN" altLang="en-US" sz="1400" dirty="0" smtClean="0"/>
              <a:t>、藿香。   </a:t>
            </a:r>
            <a:endParaRPr lang="en-US" altLang="zh-CN" sz="1400" dirty="0" smtClean="0"/>
          </a:p>
          <a:p>
            <a:r>
              <a:rPr lang="en-US" altLang="zh-CN" sz="1400" dirty="0" smtClean="0"/>
              <a:t>J </a:t>
            </a:r>
            <a:r>
              <a:rPr lang="zh-CN" altLang="en-US" sz="1400" dirty="0" smtClean="0"/>
              <a:t>决明子、鸡内金、</a:t>
            </a:r>
            <a:r>
              <a:rPr lang="zh-CN" altLang="en-US" sz="1400" dirty="0" smtClean="0">
                <a:solidFill>
                  <a:srgbClr val="FF0000"/>
                </a:solidFill>
              </a:rPr>
              <a:t>金银花</a:t>
            </a:r>
            <a:r>
              <a:rPr lang="zh-CN" altLang="en-US" sz="1400" dirty="0" smtClean="0"/>
              <a:t>、</a:t>
            </a:r>
            <a:r>
              <a:rPr lang="zh-CN" altLang="en-US" sz="1400" dirty="0" smtClean="0">
                <a:solidFill>
                  <a:srgbClr val="FF0000"/>
                </a:solidFill>
              </a:rPr>
              <a:t>姜</a:t>
            </a:r>
            <a:r>
              <a:rPr lang="en-US" altLang="zh-CN" sz="1400" dirty="0" smtClean="0">
                <a:solidFill>
                  <a:srgbClr val="FF0000"/>
                </a:solidFill>
              </a:rPr>
              <a:t>(</a:t>
            </a:r>
            <a:r>
              <a:rPr lang="zh-CN" altLang="en-US" sz="1400" dirty="0" smtClean="0">
                <a:solidFill>
                  <a:srgbClr val="FF0000"/>
                </a:solidFill>
              </a:rPr>
              <a:t>生姜、干姜</a:t>
            </a:r>
            <a:r>
              <a:rPr lang="en-US" altLang="zh-CN" sz="1400" dirty="0" smtClean="0">
                <a:solidFill>
                  <a:srgbClr val="FF0000"/>
                </a:solidFill>
              </a:rPr>
              <a:t>)</a:t>
            </a:r>
            <a:r>
              <a:rPr lang="zh-CN" altLang="en-US" sz="1400" dirty="0" smtClean="0"/>
              <a:t>、</a:t>
            </a:r>
            <a:r>
              <a:rPr lang="zh-CN" altLang="en-US" sz="1400" dirty="0" smtClean="0">
                <a:solidFill>
                  <a:srgbClr val="FF0000"/>
                </a:solidFill>
              </a:rPr>
              <a:t>桔红、桔梗、菊花</a:t>
            </a:r>
            <a:r>
              <a:rPr lang="zh-CN" altLang="en-US" sz="1400" dirty="0" smtClean="0"/>
              <a:t>、菊苣、</a:t>
            </a:r>
            <a:r>
              <a:rPr lang="zh-CN" altLang="en-US" sz="1400" dirty="0" smtClean="0">
                <a:solidFill>
                  <a:srgbClr val="FF0000"/>
                </a:solidFill>
              </a:rPr>
              <a:t>橘皮</a:t>
            </a:r>
            <a:r>
              <a:rPr lang="zh-CN" altLang="en-US" sz="1400" dirty="0" smtClean="0"/>
              <a:t>。   </a:t>
            </a:r>
            <a:endParaRPr lang="en-US" altLang="zh-CN" sz="1400" dirty="0" smtClean="0"/>
          </a:p>
          <a:p>
            <a:r>
              <a:rPr lang="en-US" altLang="zh-CN" sz="1400" dirty="0" smtClean="0"/>
              <a:t>K </a:t>
            </a:r>
            <a:r>
              <a:rPr lang="zh-CN" altLang="en-US" sz="1400" dirty="0" smtClean="0"/>
              <a:t>昆布。    </a:t>
            </a:r>
            <a:endParaRPr lang="en-US" altLang="zh-CN" sz="1400" dirty="0" smtClean="0"/>
          </a:p>
          <a:p>
            <a:r>
              <a:rPr lang="en-US" altLang="zh-CN" sz="1400" dirty="0" smtClean="0"/>
              <a:t>L </a:t>
            </a:r>
            <a:r>
              <a:rPr lang="zh-CN" altLang="en-US" sz="1400" dirty="0" smtClean="0">
                <a:solidFill>
                  <a:srgbClr val="FF0000"/>
                </a:solidFill>
              </a:rPr>
              <a:t>龙眼肉</a:t>
            </a:r>
            <a:r>
              <a:rPr lang="en-US" altLang="zh-CN" sz="1400" dirty="0" smtClean="0">
                <a:solidFill>
                  <a:srgbClr val="FF0000"/>
                </a:solidFill>
              </a:rPr>
              <a:t>(</a:t>
            </a:r>
            <a:r>
              <a:rPr lang="zh-CN" altLang="en-US" sz="1400" dirty="0" smtClean="0">
                <a:solidFill>
                  <a:srgbClr val="FF0000"/>
                </a:solidFill>
              </a:rPr>
              <a:t>桂圆</a:t>
            </a:r>
            <a:r>
              <a:rPr lang="en-US" altLang="zh-CN" sz="1400" dirty="0" smtClean="0">
                <a:solidFill>
                  <a:srgbClr val="FF0000"/>
                </a:solidFill>
              </a:rPr>
              <a:t>)</a:t>
            </a:r>
            <a:r>
              <a:rPr lang="zh-CN" altLang="en-US" sz="1400" dirty="0" smtClean="0">
                <a:solidFill>
                  <a:srgbClr val="FF0000"/>
                </a:solidFill>
              </a:rPr>
              <a:t>、罗汉果</a:t>
            </a:r>
            <a:r>
              <a:rPr lang="zh-CN" altLang="en-US" sz="1400" dirty="0" smtClean="0"/>
              <a:t>、莱菔子、莲子。   </a:t>
            </a:r>
            <a:endParaRPr lang="en-US" altLang="zh-CN" sz="1400" dirty="0" smtClean="0"/>
          </a:p>
          <a:p>
            <a:r>
              <a:rPr lang="en-US" altLang="zh-CN" sz="1400" dirty="0" smtClean="0"/>
              <a:t>M </a:t>
            </a:r>
            <a:r>
              <a:rPr lang="zh-CN" altLang="en-US" sz="1400" dirty="0" smtClean="0"/>
              <a:t>马齿苋、</a:t>
            </a:r>
            <a:r>
              <a:rPr lang="zh-CN" altLang="en-US" sz="1400" dirty="0" smtClean="0">
                <a:solidFill>
                  <a:srgbClr val="FF0000"/>
                </a:solidFill>
              </a:rPr>
              <a:t>木瓜</a:t>
            </a:r>
            <a:r>
              <a:rPr lang="zh-CN" altLang="en-US" sz="1400" dirty="0" smtClean="0"/>
              <a:t>、火麻仁、牡蛎、</a:t>
            </a:r>
            <a:r>
              <a:rPr lang="zh-CN" altLang="en-US" sz="1400" dirty="0" smtClean="0">
                <a:solidFill>
                  <a:srgbClr val="FF0000"/>
                </a:solidFill>
              </a:rPr>
              <a:t>麦芽</a:t>
            </a:r>
            <a:r>
              <a:rPr lang="zh-CN" altLang="en-US" sz="1400" dirty="0" smtClean="0"/>
              <a:t>。  </a:t>
            </a:r>
            <a:endParaRPr lang="en-US" altLang="zh-CN" sz="1400" dirty="0" smtClean="0"/>
          </a:p>
          <a:p>
            <a:r>
              <a:rPr lang="en-US" altLang="zh-CN" sz="1400" dirty="0" smtClean="0"/>
              <a:t>P </a:t>
            </a:r>
            <a:r>
              <a:rPr lang="zh-CN" altLang="en-US" sz="1400" dirty="0" smtClean="0"/>
              <a:t>胖大海、蒲公英。   </a:t>
            </a:r>
            <a:endParaRPr lang="en-US" altLang="zh-CN" sz="1400" dirty="0" smtClean="0"/>
          </a:p>
          <a:p>
            <a:r>
              <a:rPr lang="en-US" altLang="zh-CN" sz="1400" dirty="0" smtClean="0"/>
              <a:t>Q </a:t>
            </a:r>
            <a:r>
              <a:rPr lang="zh-CN" altLang="en-US" sz="1400" dirty="0" smtClean="0"/>
              <a:t>芡实、青果。   </a:t>
            </a:r>
            <a:endParaRPr lang="en-US" altLang="zh-CN" sz="1400" dirty="0" smtClean="0"/>
          </a:p>
          <a:p>
            <a:r>
              <a:rPr lang="en-US" altLang="zh-CN" sz="1400" dirty="0" smtClean="0"/>
              <a:t>R </a:t>
            </a:r>
            <a:r>
              <a:rPr lang="zh-CN" altLang="en-US" sz="1400" dirty="0" smtClean="0"/>
              <a:t>肉豆蔻、肉桂。    </a:t>
            </a:r>
            <a:endParaRPr lang="en-US" altLang="zh-CN" sz="1400" dirty="0" smtClean="0"/>
          </a:p>
          <a:p>
            <a:r>
              <a:rPr lang="en-US" altLang="zh-CN" sz="1400" dirty="0" smtClean="0"/>
              <a:t>S </a:t>
            </a:r>
            <a:r>
              <a:rPr lang="zh-CN" altLang="en-US" sz="1400" dirty="0" smtClean="0">
                <a:solidFill>
                  <a:srgbClr val="FF0000"/>
                </a:solidFill>
              </a:rPr>
              <a:t>山药、山楂</a:t>
            </a:r>
            <a:r>
              <a:rPr lang="zh-CN" altLang="en-US" sz="1400" dirty="0" smtClean="0"/>
              <a:t>、沙棘、砂仁、</a:t>
            </a:r>
            <a:r>
              <a:rPr lang="zh-CN" altLang="en-US" sz="1400" dirty="0" smtClean="0">
                <a:solidFill>
                  <a:srgbClr val="FF0000"/>
                </a:solidFill>
              </a:rPr>
              <a:t>桑叶、桑椹</a:t>
            </a:r>
            <a:r>
              <a:rPr lang="zh-CN" altLang="en-US" sz="1400" dirty="0" smtClean="0"/>
              <a:t>、酸枣仁。  </a:t>
            </a:r>
            <a:endParaRPr lang="en-US" altLang="zh-CN" sz="1400" dirty="0" smtClean="0"/>
          </a:p>
          <a:p>
            <a:r>
              <a:rPr lang="en-US" altLang="zh-CN" sz="1400" dirty="0" smtClean="0"/>
              <a:t>T </a:t>
            </a:r>
            <a:r>
              <a:rPr lang="zh-CN" altLang="en-US" sz="1400" dirty="0" smtClean="0">
                <a:solidFill>
                  <a:srgbClr val="FF0000"/>
                </a:solidFill>
              </a:rPr>
              <a:t>桃仁</a:t>
            </a:r>
            <a:r>
              <a:rPr lang="zh-CN" altLang="en-US" sz="1400" dirty="0" smtClean="0"/>
              <a:t>。   </a:t>
            </a:r>
            <a:endParaRPr lang="en-US" altLang="zh-CN" sz="1400" dirty="0" smtClean="0"/>
          </a:p>
          <a:p>
            <a:r>
              <a:rPr lang="en-US" altLang="zh-CN" sz="1400" dirty="0" smtClean="0"/>
              <a:t>W </a:t>
            </a:r>
            <a:r>
              <a:rPr lang="zh-CN" altLang="en-US" sz="1400" dirty="0" smtClean="0"/>
              <a:t>乌梢蛇、乌梅。    </a:t>
            </a:r>
            <a:endParaRPr lang="en-US" altLang="zh-CN" sz="1400" dirty="0" smtClean="0"/>
          </a:p>
          <a:p>
            <a:r>
              <a:rPr lang="en-US" altLang="zh-CN" sz="1400" dirty="0" smtClean="0"/>
              <a:t>X </a:t>
            </a:r>
            <a:r>
              <a:rPr lang="zh-CN" altLang="en-US" sz="1400" dirty="0" smtClean="0"/>
              <a:t>小茴香、小蓟、</a:t>
            </a:r>
            <a:r>
              <a:rPr lang="zh-CN" altLang="en-US" sz="1400" dirty="0" smtClean="0">
                <a:solidFill>
                  <a:srgbClr val="FF0000"/>
                </a:solidFill>
              </a:rPr>
              <a:t>杏仁</a:t>
            </a:r>
            <a:r>
              <a:rPr lang="en-US" altLang="zh-CN" sz="1400" dirty="0" smtClean="0"/>
              <a:t>(</a:t>
            </a:r>
            <a:r>
              <a:rPr lang="zh-CN" altLang="en-US" sz="1400" dirty="0" smtClean="0"/>
              <a:t>甜、苦</a:t>
            </a:r>
            <a:r>
              <a:rPr lang="en-US" altLang="zh-CN" sz="1400" dirty="0" smtClean="0"/>
              <a:t>)</a:t>
            </a:r>
            <a:r>
              <a:rPr lang="zh-CN" altLang="en-US" sz="1400" dirty="0" smtClean="0"/>
              <a:t>、香橼、香薷、鲜白茅根、鲜芦根、薤白。  </a:t>
            </a:r>
            <a:endParaRPr lang="en-US" altLang="zh-CN" sz="1400" dirty="0" smtClean="0"/>
          </a:p>
          <a:p>
            <a:r>
              <a:rPr lang="zh-CN" altLang="en-US" sz="1400" dirty="0" smtClean="0"/>
              <a:t> </a:t>
            </a:r>
            <a:r>
              <a:rPr lang="en-US" altLang="zh-CN" sz="1400" dirty="0" smtClean="0"/>
              <a:t>Y </a:t>
            </a:r>
            <a:r>
              <a:rPr lang="zh-CN" altLang="en-US" sz="1400" dirty="0" smtClean="0"/>
              <a:t>玉竹、余甘子、郁李仁、鱼腥草、益智仁、薏苡仁。  </a:t>
            </a:r>
            <a:endParaRPr lang="en-US" altLang="zh-CN" sz="1400" dirty="0" smtClean="0"/>
          </a:p>
          <a:p>
            <a:r>
              <a:rPr lang="zh-CN" altLang="en-US" sz="1400" dirty="0" smtClean="0"/>
              <a:t> </a:t>
            </a:r>
            <a:r>
              <a:rPr lang="en-US" altLang="zh-CN" sz="1400" dirty="0" smtClean="0"/>
              <a:t>Z </a:t>
            </a:r>
            <a:r>
              <a:rPr lang="zh-CN" altLang="en-US" sz="1400" dirty="0" smtClean="0">
                <a:solidFill>
                  <a:srgbClr val="FF0000"/>
                </a:solidFill>
              </a:rPr>
              <a:t>枣</a:t>
            </a:r>
            <a:r>
              <a:rPr lang="en-US" altLang="zh-CN" sz="1400" dirty="0" smtClean="0">
                <a:solidFill>
                  <a:srgbClr val="FF0000"/>
                </a:solidFill>
              </a:rPr>
              <a:t>(</a:t>
            </a:r>
            <a:r>
              <a:rPr lang="zh-CN" altLang="en-US" sz="1400" dirty="0" smtClean="0">
                <a:solidFill>
                  <a:srgbClr val="FF0000"/>
                </a:solidFill>
              </a:rPr>
              <a:t>大枣、酸枣、黑枣</a:t>
            </a:r>
            <a:r>
              <a:rPr lang="en-US" altLang="zh-CN" sz="1400" dirty="0" smtClean="0">
                <a:solidFill>
                  <a:srgbClr val="FF0000"/>
                </a:solidFill>
              </a:rPr>
              <a:t>)</a:t>
            </a:r>
            <a:r>
              <a:rPr lang="zh-CN" altLang="en-US" sz="1400" dirty="0" smtClean="0"/>
              <a:t>、枳椇子、栀子、</a:t>
            </a:r>
            <a:r>
              <a:rPr lang="zh-CN" altLang="en-US" sz="1400" dirty="0" smtClean="0">
                <a:solidFill>
                  <a:srgbClr val="FF0000"/>
                </a:solidFill>
              </a:rPr>
              <a:t>紫苏、紫苏籽</a:t>
            </a:r>
            <a:r>
              <a:rPr lang="zh-CN" altLang="en-US" sz="1400" dirty="0" smtClean="0"/>
              <a:t>。</a:t>
            </a:r>
            <a:endParaRPr lang="zh-CN"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6749" y="0"/>
            <a:ext cx="8710502" cy="6858000"/>
            <a:chOff x="216749" y="0"/>
            <a:chExt cx="8710502" cy="6858000"/>
          </a:xfrm>
        </p:grpSpPr>
        <p:pic>
          <p:nvPicPr>
            <p:cNvPr id="4" name="图片 3" descr="QQ截图20160313205837.png"/>
            <p:cNvPicPr>
              <a:picLocks noChangeAspect="1"/>
            </p:cNvPicPr>
            <p:nvPr/>
          </p:nvPicPr>
          <p:blipFill>
            <a:blip r:embed="rId2" cstate="print"/>
            <a:stretch>
              <a:fillRect/>
            </a:stretch>
          </p:blipFill>
          <p:spPr>
            <a:xfrm>
              <a:off x="216749" y="0"/>
              <a:ext cx="8710502" cy="6858000"/>
            </a:xfrm>
            <a:prstGeom prst="rect">
              <a:avLst/>
            </a:prstGeom>
          </p:spPr>
        </p:pic>
        <p:sp>
          <p:nvSpPr>
            <p:cNvPr id="5" name="矩形 4"/>
            <p:cNvSpPr/>
            <p:nvPr/>
          </p:nvSpPr>
          <p:spPr>
            <a:xfrm>
              <a:off x="1979712" y="3068960"/>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43808" y="6453336"/>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枯草芽胞杆菌对三七的转化</a:t>
            </a:r>
            <a:endParaRPr lang="zh-CN" altLang="en-US" dirty="0"/>
          </a:p>
        </p:txBody>
      </p:sp>
      <p:sp>
        <p:nvSpPr>
          <p:cNvPr id="3" name="内容占位符 2"/>
          <p:cNvSpPr>
            <a:spLocks noGrp="1"/>
          </p:cNvSpPr>
          <p:nvPr>
            <p:ph idx="1"/>
          </p:nvPr>
        </p:nvSpPr>
        <p:spPr>
          <a:xfrm>
            <a:off x="395536" y="1412776"/>
            <a:ext cx="8229600" cy="4525963"/>
          </a:xfrm>
        </p:spPr>
        <p:txBody>
          <a:bodyPr>
            <a:noAutofit/>
          </a:bodyPr>
          <a:lstStyle/>
          <a:p>
            <a:pPr>
              <a:lnSpc>
                <a:spcPct val="150000"/>
              </a:lnSpc>
            </a:pPr>
            <a:r>
              <a:rPr lang="zh-CN" altLang="en-US" sz="2000" dirty="0" smtClean="0"/>
              <a:t>三七须根含有三七皂甙、黄酮、三七素、多糖等多种有效成分。经常食用不仅可以预防冠心病、心绞痛、动脉硬化、高血压、脑血栓等疾病，而且可以增加肌体免疫功能，延缓衰老、强身健体。</a:t>
            </a:r>
            <a:endParaRPr lang="en-US" altLang="zh-CN" sz="2000" dirty="0" smtClean="0"/>
          </a:p>
          <a:p>
            <a:pPr>
              <a:lnSpc>
                <a:spcPct val="150000"/>
              </a:lnSpc>
            </a:pPr>
            <a:r>
              <a:rPr lang="zh-CN" altLang="en-US" sz="2000" dirty="0" smtClean="0"/>
              <a:t>李</a:t>
            </a:r>
            <a:r>
              <a:rPr lang="zh-CN" altLang="en-US" sz="2000" dirty="0"/>
              <a:t>氏等用枯草芽胞杆菌对三七须根进行发酵，得到</a:t>
            </a:r>
            <a:r>
              <a:rPr lang="en-US" altLang="zh-CN" sz="2000" dirty="0"/>
              <a:t>5 </a:t>
            </a:r>
            <a:r>
              <a:rPr lang="zh-CN" altLang="en-US" sz="2000" dirty="0"/>
              <a:t>个新</a:t>
            </a:r>
            <a:r>
              <a:rPr lang="zh-CN" altLang="en-US" sz="2000" dirty="0" smtClean="0"/>
              <a:t>化合</a:t>
            </a:r>
            <a:r>
              <a:rPr lang="zh-CN" altLang="en-US" sz="2000" dirty="0"/>
              <a:t>物。其中化合物人参皂苷Ｒ</a:t>
            </a:r>
            <a:r>
              <a:rPr lang="en-US" altLang="zh-CN" sz="2000" dirty="0"/>
              <a:t>h4 </a:t>
            </a:r>
            <a:r>
              <a:rPr lang="zh-CN" altLang="en-US" sz="2000" dirty="0"/>
              <a:t>在三七中未见报道，也未在</a:t>
            </a:r>
            <a:r>
              <a:rPr lang="zh-CN" altLang="en-US" sz="2000" dirty="0" smtClean="0"/>
              <a:t>三七</a:t>
            </a:r>
            <a:r>
              <a:rPr lang="zh-CN" altLang="en-US" sz="2000" dirty="0"/>
              <a:t>原料药中检测到该化合物，说明该化合物是通过发酵产</a:t>
            </a:r>
            <a:r>
              <a:rPr lang="zh-CN" altLang="en-US" sz="2000" dirty="0" smtClean="0"/>
              <a:t>生的。</a:t>
            </a:r>
            <a:endParaRPr lang="en-US" altLang="zh-CN" sz="2000" dirty="0" smtClean="0"/>
          </a:p>
        </p:txBody>
      </p:sp>
      <p:grpSp>
        <p:nvGrpSpPr>
          <p:cNvPr id="7" name="组合 6"/>
          <p:cNvGrpSpPr/>
          <p:nvPr/>
        </p:nvGrpSpPr>
        <p:grpSpPr>
          <a:xfrm>
            <a:off x="323528" y="4336441"/>
            <a:ext cx="8496944" cy="2260911"/>
            <a:chOff x="539552" y="4336441"/>
            <a:chExt cx="8496944" cy="2260911"/>
          </a:xfrm>
        </p:grpSpPr>
        <p:pic>
          <p:nvPicPr>
            <p:cNvPr id="4" name="图片 3" descr="wKhQr1Qf7y-EAvSEAAAAAH5bwQg330.jpg"/>
            <p:cNvPicPr>
              <a:picLocks noChangeAspect="1"/>
            </p:cNvPicPr>
            <p:nvPr/>
          </p:nvPicPr>
          <p:blipFill>
            <a:blip r:embed="rId2" cstate="print"/>
            <a:stretch>
              <a:fillRect/>
            </a:stretch>
          </p:blipFill>
          <p:spPr>
            <a:xfrm>
              <a:off x="539552" y="4365104"/>
              <a:ext cx="2425380" cy="2232248"/>
            </a:xfrm>
            <a:prstGeom prst="rect">
              <a:avLst/>
            </a:prstGeom>
          </p:spPr>
        </p:pic>
        <p:pic>
          <p:nvPicPr>
            <p:cNvPr id="5" name="图片 4" descr="15416831.jpg"/>
            <p:cNvPicPr>
              <a:picLocks noChangeAspect="1"/>
            </p:cNvPicPr>
            <p:nvPr/>
          </p:nvPicPr>
          <p:blipFill>
            <a:blip r:embed="rId3" cstate="print"/>
            <a:stretch>
              <a:fillRect/>
            </a:stretch>
          </p:blipFill>
          <p:spPr>
            <a:xfrm>
              <a:off x="2987824" y="4365104"/>
              <a:ext cx="2976331" cy="2232248"/>
            </a:xfrm>
            <a:prstGeom prst="rect">
              <a:avLst/>
            </a:prstGeom>
          </p:spPr>
        </p:pic>
        <p:pic>
          <p:nvPicPr>
            <p:cNvPr id="6" name="图片 5" descr="c83d70cf3bc79f3db420a223b8a1cd11738b29db.jpg"/>
            <p:cNvPicPr>
              <a:picLocks noChangeAspect="1"/>
            </p:cNvPicPr>
            <p:nvPr/>
          </p:nvPicPr>
          <p:blipFill>
            <a:blip r:embed="rId4" cstate="print"/>
            <a:srcRect l="8263" t="3669" r="10626" b="11390"/>
            <a:stretch>
              <a:fillRect/>
            </a:stretch>
          </p:blipFill>
          <p:spPr>
            <a:xfrm>
              <a:off x="6012160" y="4336441"/>
              <a:ext cx="3024336" cy="2260911"/>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红  花</a:t>
            </a:r>
            <a:endParaRPr lang="zh-CN" altLang="en-US" dirty="0"/>
          </a:p>
        </p:txBody>
      </p:sp>
      <p:sp>
        <p:nvSpPr>
          <p:cNvPr id="3" name="内容占位符 2"/>
          <p:cNvSpPr>
            <a:spLocks noGrp="1"/>
          </p:cNvSpPr>
          <p:nvPr>
            <p:ph idx="1"/>
          </p:nvPr>
        </p:nvSpPr>
        <p:spPr>
          <a:xfrm>
            <a:off x="467544" y="1412776"/>
            <a:ext cx="8229600" cy="4525963"/>
          </a:xfrm>
        </p:spPr>
        <p:txBody>
          <a:bodyPr>
            <a:normAutofit/>
          </a:bodyPr>
          <a:lstStyle/>
          <a:p>
            <a:r>
              <a:rPr lang="zh-CN" altLang="en-US" sz="2400" dirty="0" smtClean="0"/>
              <a:t>红花，（拉丁学名：</a:t>
            </a:r>
            <a:r>
              <a:rPr lang="en-US" altLang="zh-CN" sz="2400" i="1" dirty="0" err="1" smtClean="0"/>
              <a:t>Carthamus</a:t>
            </a:r>
            <a:r>
              <a:rPr lang="en-US" altLang="zh-CN" sz="2400" i="1" dirty="0" smtClean="0"/>
              <a:t> </a:t>
            </a:r>
            <a:r>
              <a:rPr lang="en-US" altLang="zh-CN" sz="2400" i="1" dirty="0" err="1" smtClean="0"/>
              <a:t>tinctorius</a:t>
            </a:r>
            <a:r>
              <a:rPr lang="en-US" altLang="zh-CN" sz="2400" i="1" dirty="0" smtClean="0"/>
              <a:t> L.</a:t>
            </a:r>
            <a:r>
              <a:rPr lang="zh-CN" altLang="en-US" sz="2400" dirty="0" smtClean="0"/>
              <a:t>），别名：红蓝花 、刺红花，菊科、红花属植物。</a:t>
            </a:r>
            <a:endParaRPr lang="en-US" altLang="zh-CN" sz="2400" dirty="0" smtClean="0"/>
          </a:p>
          <a:p>
            <a:r>
              <a:rPr lang="zh-CN" altLang="en-US" sz="2400" dirty="0" smtClean="0"/>
              <a:t>红花是一年生草本，干燥的管状花，橙红色，花管狭细，先端</a:t>
            </a:r>
            <a:r>
              <a:rPr lang="en-US" altLang="zh-CN" sz="2400" dirty="0" smtClean="0"/>
              <a:t>5</a:t>
            </a:r>
            <a:r>
              <a:rPr lang="zh-CN" altLang="en-US" sz="2400" dirty="0" smtClean="0"/>
              <a:t>裂，裂片狭线形，花药黄色。</a:t>
            </a:r>
            <a:endParaRPr lang="en-US" altLang="zh-CN" sz="2400" dirty="0" smtClean="0"/>
          </a:p>
          <a:p>
            <a:r>
              <a:rPr lang="zh-CN" altLang="en-US" sz="2400" dirty="0" smtClean="0"/>
              <a:t>红花的花入药，通经、活血，主治妇女病。也有很多其它保健作用。</a:t>
            </a:r>
            <a:endParaRPr lang="zh-CN" altLang="en-US" sz="2400" dirty="0"/>
          </a:p>
        </p:txBody>
      </p:sp>
      <p:grpSp>
        <p:nvGrpSpPr>
          <p:cNvPr id="7" name="组合 6"/>
          <p:cNvGrpSpPr/>
          <p:nvPr/>
        </p:nvGrpSpPr>
        <p:grpSpPr>
          <a:xfrm>
            <a:off x="539552" y="4077072"/>
            <a:ext cx="8122706" cy="2376264"/>
            <a:chOff x="755576" y="4077072"/>
            <a:chExt cx="8122706" cy="2376264"/>
          </a:xfrm>
        </p:grpSpPr>
        <p:pic>
          <p:nvPicPr>
            <p:cNvPr id="4" name="图片 3" descr="bd315c6034a85edfd3acf6604b540923dd547554.jpg"/>
            <p:cNvPicPr>
              <a:picLocks noChangeAspect="1"/>
            </p:cNvPicPr>
            <p:nvPr/>
          </p:nvPicPr>
          <p:blipFill>
            <a:blip r:embed="rId2" cstate="print"/>
            <a:srcRect l="20583"/>
            <a:stretch>
              <a:fillRect/>
            </a:stretch>
          </p:blipFill>
          <p:spPr>
            <a:xfrm>
              <a:off x="755576" y="4077072"/>
              <a:ext cx="2778309" cy="2336924"/>
            </a:xfrm>
            <a:prstGeom prst="rect">
              <a:avLst/>
            </a:prstGeom>
          </p:spPr>
        </p:pic>
        <p:pic>
          <p:nvPicPr>
            <p:cNvPr id="5" name="图片 4" descr="aa18972bd40735faa4dbdbb09e510fb30f24088b.jpg"/>
            <p:cNvPicPr>
              <a:picLocks noChangeAspect="1"/>
            </p:cNvPicPr>
            <p:nvPr/>
          </p:nvPicPr>
          <p:blipFill>
            <a:blip r:embed="rId3" cstate="print"/>
            <a:srcRect b="12201"/>
            <a:stretch>
              <a:fillRect/>
            </a:stretch>
          </p:blipFill>
          <p:spPr>
            <a:xfrm>
              <a:off x="3563888" y="4077072"/>
              <a:ext cx="2293731" cy="2376264"/>
            </a:xfrm>
            <a:prstGeom prst="rect">
              <a:avLst/>
            </a:prstGeom>
          </p:spPr>
        </p:pic>
        <p:pic>
          <p:nvPicPr>
            <p:cNvPr id="6" name="图片 5" descr="d788d43f8794a4c28db533550ef41bd5ad6e393e.jpg"/>
            <p:cNvPicPr>
              <a:picLocks noChangeAspect="1"/>
            </p:cNvPicPr>
            <p:nvPr/>
          </p:nvPicPr>
          <p:blipFill>
            <a:blip r:embed="rId4" cstate="print"/>
            <a:srcRect l="5108" b="10101"/>
            <a:stretch>
              <a:fillRect/>
            </a:stretch>
          </p:blipFill>
          <p:spPr>
            <a:xfrm>
              <a:off x="5886355" y="4077072"/>
              <a:ext cx="2991927" cy="2376264"/>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红花活性物质的转化</a:t>
            </a:r>
            <a:endParaRPr lang="zh-CN" altLang="en-US" dirty="0"/>
          </a:p>
        </p:txBody>
      </p:sp>
      <p:sp>
        <p:nvSpPr>
          <p:cNvPr id="3" name="内容占位符 2"/>
          <p:cNvSpPr>
            <a:spLocks noGrp="1"/>
          </p:cNvSpPr>
          <p:nvPr>
            <p:ph idx="1"/>
          </p:nvPr>
        </p:nvSpPr>
        <p:spPr/>
        <p:txBody>
          <a:bodyPr>
            <a:normAutofit fontScale="85000" lnSpcReduction="10000"/>
          </a:bodyPr>
          <a:lstStyle/>
          <a:p>
            <a:pPr>
              <a:lnSpc>
                <a:spcPct val="150000"/>
              </a:lnSpc>
            </a:pPr>
            <a:r>
              <a:rPr lang="zh-CN" altLang="en-US" dirty="0"/>
              <a:t>红花黄色素</a:t>
            </a:r>
            <a:r>
              <a:rPr lang="en-US" altLang="zh-CN" dirty="0"/>
              <a:t>A( SYA) </a:t>
            </a:r>
            <a:r>
              <a:rPr lang="zh-CN" altLang="en-US" dirty="0"/>
              <a:t>是红花</a:t>
            </a:r>
            <a:r>
              <a:rPr lang="zh-CN" altLang="en-US" dirty="0" smtClean="0"/>
              <a:t>的主</a:t>
            </a:r>
            <a:r>
              <a:rPr lang="zh-CN" altLang="en-US" dirty="0"/>
              <a:t>要抗血栓活性物质，但</a:t>
            </a:r>
            <a:r>
              <a:rPr lang="en-US" altLang="zh-CN" dirty="0"/>
              <a:t>SYA </a:t>
            </a:r>
            <a:r>
              <a:rPr lang="zh-CN" altLang="en-US" dirty="0"/>
              <a:t>这类天然药物抗血栓效价较低，</a:t>
            </a:r>
            <a:r>
              <a:rPr lang="zh-CN" altLang="en-US" dirty="0" smtClean="0"/>
              <a:t>用</a:t>
            </a:r>
            <a:r>
              <a:rPr lang="zh-CN" altLang="en-US" dirty="0" smtClean="0">
                <a:solidFill>
                  <a:srgbClr val="FF0000"/>
                </a:solidFill>
              </a:rPr>
              <a:t>地</a:t>
            </a:r>
            <a:r>
              <a:rPr lang="zh-CN" altLang="en-US" dirty="0">
                <a:solidFill>
                  <a:srgbClr val="FF0000"/>
                </a:solidFill>
              </a:rPr>
              <a:t>衣芽孢杆菌</a:t>
            </a:r>
            <a:r>
              <a:rPr lang="zh-CN" altLang="en-US" dirty="0"/>
              <a:t>发酵</a:t>
            </a:r>
            <a:r>
              <a:rPr lang="en-US" altLang="zh-CN" dirty="0"/>
              <a:t>SYA</a:t>
            </a:r>
            <a:r>
              <a:rPr lang="zh-CN" altLang="en-US" dirty="0"/>
              <a:t>，生成了一种新的抗血栓作用强于</a:t>
            </a:r>
            <a:r>
              <a:rPr lang="en-US" altLang="zh-CN" dirty="0" smtClean="0"/>
              <a:t>SYA</a:t>
            </a:r>
            <a:r>
              <a:rPr lang="zh-CN" altLang="en-US" dirty="0" smtClean="0"/>
              <a:t>高</a:t>
            </a:r>
            <a:r>
              <a:rPr lang="zh-CN" altLang="en-US" dirty="0"/>
              <a:t>效抗栓</a:t>
            </a:r>
            <a:r>
              <a:rPr lang="en-US" altLang="zh-CN" dirty="0"/>
              <a:t>SYA </a:t>
            </a:r>
            <a:r>
              <a:rPr lang="zh-CN" altLang="en-US" dirty="0"/>
              <a:t>－ </a:t>
            </a:r>
            <a:r>
              <a:rPr lang="en-US" altLang="zh-CN" dirty="0"/>
              <a:t>X</a:t>
            </a:r>
            <a:r>
              <a:rPr lang="zh-CN" altLang="en-US" dirty="0"/>
              <a:t>。其紫外吸收峰为</a:t>
            </a:r>
            <a:r>
              <a:rPr lang="en-US" altLang="zh-CN" dirty="0" smtClean="0"/>
              <a:t>353.6 </a:t>
            </a:r>
            <a:r>
              <a:rPr lang="en-US" altLang="zh-CN" dirty="0"/>
              <a:t>nm</a:t>
            </a:r>
            <a:r>
              <a:rPr lang="zh-CN" altLang="en-US" dirty="0"/>
              <a:t>，红外图谱中</a:t>
            </a:r>
            <a:r>
              <a:rPr lang="zh-CN" altLang="en-US" dirty="0" smtClean="0"/>
              <a:t>没有</a:t>
            </a:r>
            <a:r>
              <a:rPr lang="zh-CN" altLang="en-US" dirty="0"/>
              <a:t>苯环峰出现，质谱显示其分子量为</a:t>
            </a:r>
            <a:r>
              <a:rPr lang="en-US" altLang="zh-CN" dirty="0" smtClean="0"/>
              <a:t>543</a:t>
            </a:r>
            <a:r>
              <a:rPr lang="zh-CN" altLang="en-US" dirty="0" smtClean="0"/>
              <a:t>。</a:t>
            </a:r>
            <a:endParaRPr lang="en-US" altLang="zh-CN" dirty="0" smtClean="0"/>
          </a:p>
          <a:p>
            <a:pPr>
              <a:lnSpc>
                <a:spcPct val="150000"/>
              </a:lnSpc>
            </a:pPr>
            <a:r>
              <a:rPr lang="zh-CN" altLang="en-US" dirty="0" smtClean="0"/>
              <a:t>任氏等用</a:t>
            </a:r>
            <a:r>
              <a:rPr lang="zh-CN" altLang="en-US" dirty="0" smtClean="0">
                <a:solidFill>
                  <a:srgbClr val="FF0000"/>
                </a:solidFill>
              </a:rPr>
              <a:t>枯草芽孢杆菌</a:t>
            </a:r>
            <a:r>
              <a:rPr lang="en-US" altLang="zh-CN" dirty="0" smtClean="0"/>
              <a:t>S2 </a:t>
            </a:r>
            <a:r>
              <a:rPr lang="zh-CN" altLang="en-US" dirty="0" smtClean="0"/>
              <a:t>－ </a:t>
            </a:r>
            <a:r>
              <a:rPr lang="en-US" altLang="zh-CN" dirty="0" smtClean="0"/>
              <a:t>13 </a:t>
            </a:r>
            <a:r>
              <a:rPr lang="zh-CN" altLang="en-US" dirty="0" smtClean="0"/>
              <a:t>发酵炮制的红花，使其酚羟基成分的含量大大提高。</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金银花</a:t>
            </a:r>
            <a:endParaRPr lang="zh-CN" altLang="en-US" dirty="0"/>
          </a:p>
        </p:txBody>
      </p:sp>
      <p:sp>
        <p:nvSpPr>
          <p:cNvPr id="3" name="内容占位符 2"/>
          <p:cNvSpPr>
            <a:spLocks noGrp="1"/>
          </p:cNvSpPr>
          <p:nvPr>
            <p:ph idx="1"/>
          </p:nvPr>
        </p:nvSpPr>
        <p:spPr/>
        <p:txBody>
          <a:bodyPr>
            <a:normAutofit/>
          </a:bodyPr>
          <a:lstStyle/>
          <a:p>
            <a:pPr algn="just">
              <a:lnSpc>
                <a:spcPct val="150000"/>
              </a:lnSpc>
            </a:pPr>
            <a:r>
              <a:rPr lang="zh-CN" altLang="en-US" sz="2400" dirty="0" smtClean="0"/>
              <a:t>金银花</a:t>
            </a:r>
            <a:r>
              <a:rPr lang="en-US" altLang="zh-CN" sz="2400" dirty="0" smtClean="0"/>
              <a:t>(</a:t>
            </a:r>
            <a:r>
              <a:rPr lang="en-US" altLang="zh-CN" sz="2400" i="1" dirty="0" err="1" smtClean="0"/>
              <a:t>Lonicera</a:t>
            </a:r>
            <a:r>
              <a:rPr lang="en-US" altLang="zh-CN" sz="2400" i="1" dirty="0" smtClean="0"/>
              <a:t> japonica </a:t>
            </a:r>
            <a:r>
              <a:rPr lang="en-US" altLang="zh-CN" sz="2400" dirty="0" err="1" smtClean="0"/>
              <a:t>Thunb</a:t>
            </a:r>
            <a:r>
              <a:rPr lang="en-US" altLang="zh-CN" sz="2400" dirty="0" smtClean="0"/>
              <a:t>.)</a:t>
            </a:r>
            <a:r>
              <a:rPr lang="zh-CN" altLang="en-US" sz="2400" dirty="0" smtClean="0"/>
              <a:t>是我国传统的中药材，有“久服轻身</a:t>
            </a:r>
            <a:r>
              <a:rPr lang="en-US" altLang="zh-CN" sz="2400" dirty="0" smtClean="0"/>
              <a:t>,</a:t>
            </a:r>
            <a:r>
              <a:rPr lang="zh-CN" altLang="en-US" sz="2400" dirty="0" smtClean="0"/>
              <a:t>延年益寿”之功效，还具有解热消炎、抑菌抗病毒、保肝护肝、降低血脂、止血、抗氧化等作用，深受我国人民的喜爱。</a:t>
            </a:r>
            <a:endParaRPr lang="en-US" altLang="zh-CN" sz="2400" dirty="0" smtClean="0"/>
          </a:p>
          <a:p>
            <a:pPr algn="just">
              <a:lnSpc>
                <a:spcPct val="150000"/>
              </a:lnSpc>
            </a:pPr>
            <a:r>
              <a:rPr lang="zh-CN" altLang="en-US" sz="2400" dirty="0" smtClean="0"/>
              <a:t>通过菌种驯化，可驯化出能够在金银花液中良好生长的保加利亚乳杆菌</a:t>
            </a:r>
            <a:r>
              <a:rPr lang="en-US" altLang="zh-CN" sz="2400" dirty="0" smtClean="0"/>
              <a:t>(</a:t>
            </a:r>
            <a:r>
              <a:rPr lang="en-US" altLang="zh-CN" sz="2400" i="1" dirty="0" smtClean="0"/>
              <a:t>Lactobacillus </a:t>
            </a:r>
            <a:r>
              <a:rPr lang="en-US" altLang="zh-CN" sz="2400" i="1" dirty="0" err="1" smtClean="0"/>
              <a:t>bulgaricus</a:t>
            </a:r>
            <a:r>
              <a:rPr lang="en-US" altLang="zh-CN" sz="2400" dirty="0" smtClean="0"/>
              <a:t>)</a:t>
            </a:r>
            <a:r>
              <a:rPr lang="zh-CN" altLang="en-US" sz="2400" dirty="0" smtClean="0"/>
              <a:t>和嗜热链球菌</a:t>
            </a:r>
            <a:r>
              <a:rPr lang="en-US" altLang="zh-CN" sz="2400" dirty="0" smtClean="0"/>
              <a:t>(</a:t>
            </a:r>
            <a:r>
              <a:rPr lang="en-US" altLang="zh-CN" sz="2400" i="1" dirty="0" smtClean="0"/>
              <a:t>Streptococcus </a:t>
            </a:r>
            <a:r>
              <a:rPr lang="en-US" altLang="zh-CN" sz="2400" i="1" dirty="0" err="1" smtClean="0"/>
              <a:t>thermophilus</a:t>
            </a:r>
            <a:r>
              <a:rPr lang="en-US" altLang="zh-CN" sz="2400" dirty="0" smtClean="0"/>
              <a:t>)</a:t>
            </a:r>
            <a:r>
              <a:rPr lang="zh-CN" altLang="en-US" sz="2400" dirty="0" smtClean="0"/>
              <a:t>，生物转化后具有乳酸发酵香味、酸甜适口、营养丰富。</a:t>
            </a:r>
            <a:endParaRPr lang="zh-CN"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300000822820130694351502552.jpg"/>
          <p:cNvPicPr>
            <a:picLocks noChangeAspect="1"/>
          </p:cNvPicPr>
          <p:nvPr/>
        </p:nvPicPr>
        <p:blipFill>
          <a:blip r:embed="rId2" cstate="print"/>
          <a:stretch>
            <a:fillRect/>
          </a:stretch>
        </p:blipFill>
        <p:spPr>
          <a:xfrm>
            <a:off x="899592" y="581871"/>
            <a:ext cx="7488832" cy="4942629"/>
          </a:xfrm>
          <a:prstGeom prst="rect">
            <a:avLst/>
          </a:prstGeom>
        </p:spPr>
      </p:pic>
      <p:sp>
        <p:nvSpPr>
          <p:cNvPr id="6" name="TextBox 5"/>
          <p:cNvSpPr txBox="1"/>
          <p:nvPr/>
        </p:nvSpPr>
        <p:spPr>
          <a:xfrm>
            <a:off x="899592" y="5877272"/>
            <a:ext cx="7879080" cy="461665"/>
          </a:xfrm>
          <a:prstGeom prst="rect">
            <a:avLst/>
          </a:prstGeom>
          <a:noFill/>
        </p:spPr>
        <p:txBody>
          <a:bodyPr wrap="none" rtlCol="0">
            <a:spAutoFit/>
          </a:bodyPr>
          <a:lstStyle/>
          <a:p>
            <a:r>
              <a:rPr lang="zh-CN" altLang="en-US" sz="2400" b="1" dirty="0" smtClean="0">
                <a:solidFill>
                  <a:srgbClr val="FF0000"/>
                </a:solidFill>
              </a:rPr>
              <a:t>我国具有丰富的药食同源材料，我们要好好研究利用它。</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5589240"/>
          </a:xfrm>
        </p:spPr>
        <p:txBody>
          <a:bodyPr>
            <a:noAutofit/>
          </a:bodyPr>
          <a:lstStyle/>
          <a:p>
            <a:r>
              <a:rPr lang="en-US" altLang="zh-CN" sz="1400" dirty="0" smtClean="0"/>
              <a:t>B</a:t>
            </a:r>
            <a:r>
              <a:rPr lang="en-US" altLang="zh-CN" sz="1400" dirty="0" smtClean="0">
                <a:solidFill>
                  <a:srgbClr val="FF0000"/>
                </a:solidFill>
              </a:rPr>
              <a:t> </a:t>
            </a:r>
            <a:r>
              <a:rPr lang="zh-CN" altLang="en-US" sz="1400" dirty="0" smtClean="0">
                <a:solidFill>
                  <a:srgbClr val="FF0000"/>
                </a:solidFill>
              </a:rPr>
              <a:t>巴戟天</a:t>
            </a:r>
            <a:r>
              <a:rPr lang="zh-CN" altLang="en-US" sz="1400" dirty="0" smtClean="0"/>
              <a:t>、北沙参、白及、白术、白芍、白豆蔻、补骨脂、柏子仁、荜茇、鳖甲。   </a:t>
            </a:r>
            <a:endParaRPr lang="en-US" altLang="zh-CN" sz="1400" dirty="0" smtClean="0"/>
          </a:p>
          <a:p>
            <a:r>
              <a:rPr lang="en-US" altLang="zh-CN" sz="1400" dirty="0" smtClean="0"/>
              <a:t>C </a:t>
            </a:r>
            <a:r>
              <a:rPr lang="zh-CN" altLang="en-US" sz="1400" dirty="0" smtClean="0"/>
              <a:t>川牛膝、川贝母、川芎、车前子、车前草、苍术、赤芍、侧柏叶、刺五加、刺玫果。   </a:t>
            </a:r>
            <a:endParaRPr lang="en-US" altLang="zh-CN" sz="1400" dirty="0" smtClean="0"/>
          </a:p>
          <a:p>
            <a:r>
              <a:rPr lang="en-US" altLang="zh-CN" sz="1400" dirty="0" smtClean="0"/>
              <a:t>D </a:t>
            </a:r>
            <a:r>
              <a:rPr lang="zh-CN" altLang="en-US" sz="1400" dirty="0" smtClean="0"/>
              <a:t>大蓟、丹参、地骨皮、当归、杜仲、杜仲叶、</a:t>
            </a:r>
            <a:r>
              <a:rPr lang="zh-CN" altLang="en-US" sz="1400" dirty="0" smtClean="0">
                <a:solidFill>
                  <a:srgbClr val="FF0000"/>
                </a:solidFill>
              </a:rPr>
              <a:t>党参</a:t>
            </a:r>
            <a:r>
              <a:rPr lang="zh-CN" altLang="en-US" sz="1400" dirty="0" smtClean="0"/>
              <a:t>。   </a:t>
            </a:r>
            <a:endParaRPr lang="en-US" altLang="zh-CN" sz="1400" dirty="0" smtClean="0"/>
          </a:p>
          <a:p>
            <a:r>
              <a:rPr lang="en-US" altLang="zh-CN" sz="1400" dirty="0" smtClean="0"/>
              <a:t>F </a:t>
            </a:r>
            <a:r>
              <a:rPr lang="zh-CN" altLang="en-US" sz="1400" dirty="0" smtClean="0"/>
              <a:t>番泻叶、蜂胶。   </a:t>
            </a:r>
            <a:endParaRPr lang="en-US" altLang="zh-CN" sz="1400" dirty="0" smtClean="0"/>
          </a:p>
          <a:p>
            <a:r>
              <a:rPr lang="en-US" altLang="zh-CN" sz="1400" dirty="0" smtClean="0"/>
              <a:t>G </a:t>
            </a:r>
            <a:r>
              <a:rPr lang="zh-CN" altLang="en-US" sz="1400" dirty="0" smtClean="0"/>
              <a:t>龟甲、骨碎补、蛤蚧。    </a:t>
            </a:r>
            <a:endParaRPr lang="en-US" altLang="zh-CN" sz="1400" dirty="0" smtClean="0"/>
          </a:p>
          <a:p>
            <a:r>
              <a:rPr lang="en-US" altLang="zh-CN" sz="1400" dirty="0" smtClean="0"/>
              <a:t>H </a:t>
            </a:r>
            <a:r>
              <a:rPr lang="zh-CN" altLang="en-US" sz="1400" dirty="0" smtClean="0"/>
              <a:t>红花、红景天、怀牛膝、厚朴、厚朴花、胡芦巴、黄芪、湖北贝母、槐实。   </a:t>
            </a:r>
            <a:endParaRPr lang="en-US" altLang="zh-CN" sz="1400" dirty="0" smtClean="0"/>
          </a:p>
          <a:p>
            <a:r>
              <a:rPr lang="en-US" altLang="zh-CN" sz="1400" dirty="0" smtClean="0"/>
              <a:t>J </a:t>
            </a:r>
            <a:r>
              <a:rPr lang="zh-CN" altLang="en-US" sz="1400" dirty="0" smtClean="0"/>
              <a:t>金荞麦、金樱子、姜黄、</a:t>
            </a:r>
            <a:r>
              <a:rPr lang="zh-CN" altLang="en-US" sz="1400" dirty="0" smtClean="0">
                <a:solidFill>
                  <a:srgbClr val="FF0000"/>
                </a:solidFill>
              </a:rPr>
              <a:t>绞股蓝、韭菜子</a:t>
            </a:r>
            <a:r>
              <a:rPr lang="zh-CN" altLang="en-US" sz="1400" dirty="0" smtClean="0"/>
              <a:t>、积雪草、蒺藜。  </a:t>
            </a:r>
            <a:endParaRPr lang="en-US" altLang="zh-CN" sz="1400" dirty="0" smtClean="0"/>
          </a:p>
          <a:p>
            <a:r>
              <a:rPr lang="en-US" altLang="zh-CN" sz="1400" dirty="0" smtClean="0"/>
              <a:t>K </a:t>
            </a:r>
            <a:r>
              <a:rPr lang="zh-CN" altLang="en-US" sz="1400" dirty="0" smtClean="0"/>
              <a:t>诃子、</a:t>
            </a:r>
            <a:r>
              <a:rPr lang="zh-CN" altLang="en-US" sz="1400" dirty="0" smtClean="0">
                <a:solidFill>
                  <a:srgbClr val="FF0000"/>
                </a:solidFill>
              </a:rPr>
              <a:t>苦丁茶</a:t>
            </a:r>
            <a:r>
              <a:rPr lang="zh-CN" altLang="en-US" sz="1400" dirty="0" smtClean="0"/>
              <a:t>。   </a:t>
            </a:r>
            <a:endParaRPr lang="en-US" altLang="zh-CN" sz="1400" dirty="0" smtClean="0"/>
          </a:p>
          <a:p>
            <a:r>
              <a:rPr lang="en-US" altLang="zh-CN" sz="1400" dirty="0" smtClean="0"/>
              <a:t>L </a:t>
            </a:r>
            <a:r>
              <a:rPr lang="zh-CN" altLang="en-US" sz="1400" dirty="0" smtClean="0">
                <a:solidFill>
                  <a:srgbClr val="FF0000"/>
                </a:solidFill>
              </a:rPr>
              <a:t>罗布麻、芦荟</a:t>
            </a:r>
            <a:r>
              <a:rPr lang="zh-CN" altLang="en-US" sz="1400" dirty="0" smtClean="0"/>
              <a:t>。</a:t>
            </a:r>
            <a:endParaRPr lang="en-US" altLang="zh-CN" sz="1400" dirty="0" smtClean="0"/>
          </a:p>
          <a:p>
            <a:r>
              <a:rPr lang="en-US" altLang="zh-CN" sz="1400" dirty="0" smtClean="0"/>
              <a:t>M </a:t>
            </a:r>
            <a:r>
              <a:rPr lang="zh-CN" altLang="en-US" sz="1400" dirty="0" smtClean="0"/>
              <a:t>马鹿胎、马鹿茸、马鹿骨、木香、木贼、牡丹皮、麦门冬、</a:t>
            </a:r>
            <a:r>
              <a:rPr lang="zh-CN" altLang="en-US" sz="1400" dirty="0" smtClean="0">
                <a:solidFill>
                  <a:srgbClr val="FF0000"/>
                </a:solidFill>
              </a:rPr>
              <a:t>玫瑰花</a:t>
            </a:r>
            <a:r>
              <a:rPr lang="zh-CN" altLang="en-US" sz="1400" dirty="0" smtClean="0"/>
              <a:t>、玫瑰茄、墨旱莲。   </a:t>
            </a:r>
            <a:endParaRPr lang="en-US" altLang="zh-CN" sz="1400" dirty="0" smtClean="0"/>
          </a:p>
          <a:p>
            <a:r>
              <a:rPr lang="en-US" altLang="zh-CN" sz="1400" dirty="0" smtClean="0"/>
              <a:t>N </a:t>
            </a:r>
            <a:r>
              <a:rPr lang="zh-CN" altLang="en-US" sz="1400" dirty="0" smtClean="0"/>
              <a:t>女贞子、牛蒡子、</a:t>
            </a:r>
            <a:r>
              <a:rPr lang="zh-CN" altLang="en-US" sz="1400" dirty="0" smtClean="0">
                <a:solidFill>
                  <a:srgbClr val="FF0000"/>
                </a:solidFill>
              </a:rPr>
              <a:t>牛蒡根</a:t>
            </a:r>
            <a:r>
              <a:rPr lang="zh-CN" altLang="en-US" sz="1400" dirty="0" smtClean="0"/>
              <a:t>。   </a:t>
            </a:r>
            <a:endParaRPr lang="en-US" altLang="zh-CN" sz="1400" dirty="0" smtClean="0"/>
          </a:p>
          <a:p>
            <a:r>
              <a:rPr lang="en-US" altLang="zh-CN" sz="1400" dirty="0" smtClean="0"/>
              <a:t>P </a:t>
            </a:r>
            <a:r>
              <a:rPr lang="zh-CN" altLang="en-US" sz="1400" dirty="0" smtClean="0"/>
              <a:t>平贝母、佩兰、蒲黄。   </a:t>
            </a:r>
            <a:endParaRPr lang="en-US" altLang="zh-CN" sz="1400" dirty="0" smtClean="0"/>
          </a:p>
          <a:p>
            <a:r>
              <a:rPr lang="en-US" altLang="zh-CN" sz="1400" dirty="0" smtClean="0"/>
              <a:t>Q </a:t>
            </a:r>
            <a:r>
              <a:rPr lang="zh-CN" altLang="en-US" sz="1400" dirty="0" smtClean="0">
                <a:solidFill>
                  <a:srgbClr val="FF0000"/>
                </a:solidFill>
              </a:rPr>
              <a:t>青皮</a:t>
            </a:r>
            <a:r>
              <a:rPr lang="zh-CN" altLang="en-US" sz="1400" dirty="0" smtClean="0"/>
              <a:t>、茜草、    </a:t>
            </a:r>
            <a:endParaRPr lang="en-US" altLang="zh-CN" sz="1400" dirty="0" smtClean="0"/>
          </a:p>
          <a:p>
            <a:r>
              <a:rPr lang="en-US" altLang="zh-CN" sz="1400" dirty="0" smtClean="0"/>
              <a:t>R </a:t>
            </a:r>
            <a:r>
              <a:rPr lang="zh-CN" altLang="en-US" sz="1400" dirty="0" smtClean="0">
                <a:solidFill>
                  <a:srgbClr val="FF0000"/>
                </a:solidFill>
              </a:rPr>
              <a:t>人参、人参叶、人参果</a:t>
            </a:r>
            <a:r>
              <a:rPr lang="zh-CN" altLang="en-US" sz="1400" dirty="0" smtClean="0"/>
              <a:t>。    </a:t>
            </a:r>
            <a:endParaRPr lang="en-US" altLang="zh-CN" sz="1400" dirty="0" smtClean="0"/>
          </a:p>
          <a:p>
            <a:r>
              <a:rPr lang="en-US" altLang="zh-CN" sz="1400" dirty="0" smtClean="0"/>
              <a:t>S </a:t>
            </a:r>
            <a:r>
              <a:rPr lang="zh-CN" altLang="en-US" sz="1400" dirty="0" smtClean="0">
                <a:solidFill>
                  <a:srgbClr val="FF0000"/>
                </a:solidFill>
              </a:rPr>
              <a:t>三七</a:t>
            </a:r>
            <a:r>
              <a:rPr lang="zh-CN" altLang="en-US" sz="1400" dirty="0" smtClean="0"/>
              <a:t>、山茱萸、升麻、生地黄、生何首乌、石决明、石斛</a:t>
            </a:r>
            <a:r>
              <a:rPr lang="en-US" altLang="zh-CN" sz="1400" dirty="0" smtClean="0"/>
              <a:t>(</a:t>
            </a:r>
            <a:r>
              <a:rPr lang="zh-CN" altLang="en-US" sz="1400" dirty="0" smtClean="0"/>
              <a:t>需提供可使用证明</a:t>
            </a:r>
            <a:r>
              <a:rPr lang="en-US" altLang="zh-CN" sz="1400" dirty="0" smtClean="0"/>
              <a:t>)</a:t>
            </a:r>
            <a:r>
              <a:rPr lang="zh-CN" altLang="en-US" sz="1400" dirty="0" smtClean="0"/>
              <a:t>、沙苑子、首乌藤、桑白皮、桑枝、酸角、熟大黄、熟地黄。   </a:t>
            </a:r>
            <a:endParaRPr lang="en-US" altLang="zh-CN" sz="1400" dirty="0" smtClean="0"/>
          </a:p>
          <a:p>
            <a:r>
              <a:rPr lang="en-US" altLang="zh-CN" sz="1400" dirty="0" smtClean="0"/>
              <a:t>T </a:t>
            </a:r>
            <a:r>
              <a:rPr lang="zh-CN" altLang="en-US" sz="1400" dirty="0" smtClean="0"/>
              <a:t>土茯苓、天门冬、天麻、</a:t>
            </a:r>
            <a:r>
              <a:rPr lang="zh-CN" altLang="en-US" sz="1400" dirty="0" smtClean="0">
                <a:solidFill>
                  <a:srgbClr val="FF0000"/>
                </a:solidFill>
              </a:rPr>
              <a:t>太子参</a:t>
            </a:r>
            <a:r>
              <a:rPr lang="zh-CN" altLang="en-US" sz="1400" dirty="0" smtClean="0"/>
              <a:t>、菟丝子。   </a:t>
            </a:r>
            <a:endParaRPr lang="en-US" altLang="zh-CN" sz="1400" dirty="0" smtClean="0"/>
          </a:p>
          <a:p>
            <a:r>
              <a:rPr lang="en-US" altLang="zh-CN" sz="1400" dirty="0" smtClean="0"/>
              <a:t>W </a:t>
            </a:r>
            <a:r>
              <a:rPr lang="zh-CN" altLang="en-US" sz="1400" dirty="0" smtClean="0"/>
              <a:t>五加皮、五味子、吴茱萸。   </a:t>
            </a:r>
            <a:endParaRPr lang="en-US" altLang="zh-CN" sz="1400" dirty="0" smtClean="0"/>
          </a:p>
          <a:p>
            <a:r>
              <a:rPr lang="en-US" altLang="zh-CN" sz="1400" dirty="0" smtClean="0"/>
              <a:t>X </a:t>
            </a:r>
            <a:r>
              <a:rPr lang="zh-CN" altLang="en-US" sz="1400" dirty="0" smtClean="0"/>
              <a:t>玄参、</a:t>
            </a:r>
            <a:r>
              <a:rPr lang="zh-CN" altLang="en-US" sz="1400" dirty="0" smtClean="0">
                <a:solidFill>
                  <a:srgbClr val="FF0000"/>
                </a:solidFill>
              </a:rPr>
              <a:t>西洋参</a:t>
            </a:r>
            <a:r>
              <a:rPr lang="zh-CN" altLang="en-US" sz="1400" dirty="0" smtClean="0"/>
              <a:t>、香附。    </a:t>
            </a:r>
            <a:endParaRPr lang="en-US" altLang="zh-CN" sz="1400" dirty="0" smtClean="0"/>
          </a:p>
          <a:p>
            <a:r>
              <a:rPr lang="en-US" altLang="zh-CN" sz="1400" dirty="0" smtClean="0"/>
              <a:t>Y </a:t>
            </a:r>
            <a:r>
              <a:rPr lang="zh-CN" altLang="en-US" sz="1400" dirty="0" smtClean="0"/>
              <a:t>远志、益母草、淫羊藿、</a:t>
            </a:r>
            <a:r>
              <a:rPr lang="zh-CN" altLang="en-US" sz="1400" dirty="0" smtClean="0">
                <a:solidFill>
                  <a:srgbClr val="FF0000"/>
                </a:solidFill>
              </a:rPr>
              <a:t>野菊花、银杏叶</a:t>
            </a:r>
            <a:r>
              <a:rPr lang="zh-CN" altLang="en-US" sz="1400" dirty="0" smtClean="0"/>
              <a:t>、越橘。    </a:t>
            </a:r>
            <a:endParaRPr lang="en-US" altLang="zh-CN" sz="1400" dirty="0" smtClean="0"/>
          </a:p>
          <a:p>
            <a:r>
              <a:rPr lang="en-US" altLang="zh-CN" sz="1400" dirty="0" smtClean="0"/>
              <a:t>Z </a:t>
            </a:r>
            <a:r>
              <a:rPr lang="zh-CN" altLang="en-US" sz="1400" dirty="0" smtClean="0"/>
              <a:t>竹茹、制大黄、制何首乌、泽兰、泽泻、知母、枳壳、枳实、珍珠、浙贝母。</a:t>
            </a:r>
            <a:endParaRPr lang="zh-CN" altLang="en-US" sz="1400" dirty="0"/>
          </a:p>
        </p:txBody>
      </p:sp>
      <p:sp>
        <p:nvSpPr>
          <p:cNvPr id="4" name="标题 1"/>
          <p:cNvSpPr>
            <a:spLocks noGrp="1"/>
          </p:cNvSpPr>
          <p:nvPr>
            <p:ph type="title"/>
          </p:nvPr>
        </p:nvSpPr>
        <p:spPr>
          <a:xfrm>
            <a:off x="539552" y="0"/>
            <a:ext cx="8229600" cy="1143000"/>
          </a:xfrm>
        </p:spPr>
        <p:txBody>
          <a:bodyPr>
            <a:normAutofit/>
          </a:bodyPr>
          <a:lstStyle/>
          <a:p>
            <a:r>
              <a:rPr lang="zh-CN" altLang="en-US" dirty="0" smtClean="0"/>
              <a:t>可用于保健食品的物品名单</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绞股蓝</a:t>
            </a:r>
            <a:endParaRPr lang="zh-CN" altLang="en-US" dirty="0"/>
          </a:p>
        </p:txBody>
      </p:sp>
      <p:sp>
        <p:nvSpPr>
          <p:cNvPr id="3" name="内容占位符 2"/>
          <p:cNvSpPr>
            <a:spLocks noGrp="1"/>
          </p:cNvSpPr>
          <p:nvPr>
            <p:ph idx="1"/>
          </p:nvPr>
        </p:nvSpPr>
        <p:spPr>
          <a:xfrm>
            <a:off x="467544" y="1340768"/>
            <a:ext cx="8229600" cy="4525963"/>
          </a:xfrm>
        </p:spPr>
        <p:txBody>
          <a:bodyPr>
            <a:normAutofit/>
          </a:bodyPr>
          <a:lstStyle/>
          <a:p>
            <a:r>
              <a:rPr lang="zh-CN" altLang="en-US" sz="2400" dirty="0" smtClean="0"/>
              <a:t>绞股蓝，又称：天堂草、福音草、超人参、公罗锅底、遍地生根、七叶胆、五叶参和七叶参等，拉丁文名：</a:t>
            </a:r>
            <a:r>
              <a:rPr lang="en-US" altLang="zh-CN" sz="2400" i="1" dirty="0" err="1" smtClean="0"/>
              <a:t>Gynostemma</a:t>
            </a:r>
            <a:r>
              <a:rPr lang="en-US" altLang="zh-CN" sz="2400" i="1" dirty="0" smtClean="0"/>
              <a:t> </a:t>
            </a:r>
            <a:r>
              <a:rPr lang="en-US" altLang="zh-CN" sz="2400" i="1" dirty="0" err="1" smtClean="0"/>
              <a:t>pentaphyllum</a:t>
            </a:r>
            <a:r>
              <a:rPr lang="en-US" altLang="zh-CN" sz="2400" i="1" dirty="0" smtClean="0"/>
              <a:t> </a:t>
            </a:r>
            <a:r>
              <a:rPr lang="en-US" altLang="zh-CN" sz="2400" dirty="0" smtClean="0"/>
              <a:t>(</a:t>
            </a:r>
            <a:r>
              <a:rPr lang="en-US" altLang="zh-CN" sz="2400" dirty="0" err="1" smtClean="0"/>
              <a:t>Thunb</a:t>
            </a:r>
            <a:r>
              <a:rPr lang="en-US" altLang="zh-CN" sz="2400" dirty="0" smtClean="0"/>
              <a:t>.) Makino </a:t>
            </a:r>
            <a:r>
              <a:rPr lang="zh-CN" altLang="en-US" sz="2400" dirty="0" smtClean="0"/>
              <a:t>葫芦科、绞股蓝属草质攀援植物；日本称之甘蔓茶，中国民间称其为神奇的“不老长寿药草”。</a:t>
            </a:r>
            <a:endParaRPr lang="zh-CN" altLang="en-US" sz="2400" dirty="0"/>
          </a:p>
        </p:txBody>
      </p:sp>
      <p:grpSp>
        <p:nvGrpSpPr>
          <p:cNvPr id="7" name="组合 6"/>
          <p:cNvGrpSpPr/>
          <p:nvPr/>
        </p:nvGrpSpPr>
        <p:grpSpPr>
          <a:xfrm>
            <a:off x="899592" y="3356992"/>
            <a:ext cx="7656874" cy="2827586"/>
            <a:chOff x="899592" y="3356992"/>
            <a:chExt cx="7656874" cy="2827586"/>
          </a:xfrm>
        </p:grpSpPr>
        <p:pic>
          <p:nvPicPr>
            <p:cNvPr id="6" name="图片 5" descr="09785b00796845fbb7577f58569f8a56.jpg"/>
            <p:cNvPicPr>
              <a:picLocks noChangeAspect="1"/>
            </p:cNvPicPr>
            <p:nvPr/>
          </p:nvPicPr>
          <p:blipFill>
            <a:blip r:embed="rId2" cstate="print"/>
            <a:srcRect t="3997" b="15497"/>
            <a:stretch>
              <a:fillRect/>
            </a:stretch>
          </p:blipFill>
          <p:spPr>
            <a:xfrm>
              <a:off x="3439923" y="3356992"/>
              <a:ext cx="2356213" cy="2808312"/>
            </a:xfrm>
            <a:prstGeom prst="rect">
              <a:avLst/>
            </a:prstGeom>
          </p:spPr>
        </p:pic>
        <p:pic>
          <p:nvPicPr>
            <p:cNvPr id="4" name="图片 3" descr="3ac79f3df8dcd100287cfd16738b4710b9122f20.jpg"/>
            <p:cNvPicPr>
              <a:picLocks noChangeAspect="1"/>
            </p:cNvPicPr>
            <p:nvPr/>
          </p:nvPicPr>
          <p:blipFill>
            <a:blip r:embed="rId3" cstate="print"/>
            <a:srcRect t="18680" b="10041"/>
            <a:stretch>
              <a:fillRect/>
            </a:stretch>
          </p:blipFill>
          <p:spPr>
            <a:xfrm>
              <a:off x="899592" y="3356992"/>
              <a:ext cx="2628467" cy="2808312"/>
            </a:xfrm>
            <a:prstGeom prst="rect">
              <a:avLst/>
            </a:prstGeom>
          </p:spPr>
        </p:pic>
        <p:pic>
          <p:nvPicPr>
            <p:cNvPr id="5" name="图片 4" descr="eaf81a4c510fd9f9df132461272dd42a2834a4b5.jpg"/>
            <p:cNvPicPr>
              <a:picLocks noChangeAspect="1"/>
            </p:cNvPicPr>
            <p:nvPr/>
          </p:nvPicPr>
          <p:blipFill>
            <a:blip r:embed="rId4" cstate="print"/>
            <a:srcRect b="9420"/>
            <a:stretch>
              <a:fillRect/>
            </a:stretch>
          </p:blipFill>
          <p:spPr>
            <a:xfrm>
              <a:off x="5292080" y="3356992"/>
              <a:ext cx="3264386" cy="2827586"/>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绞股蓝</a:t>
            </a:r>
            <a:r>
              <a:rPr lang="zh-CN" altLang="en-US" dirty="0"/>
              <a:t>活</a:t>
            </a:r>
            <a:r>
              <a:rPr lang="zh-CN" altLang="en-US" dirty="0" smtClean="0"/>
              <a:t>性成分</a:t>
            </a:r>
            <a:endParaRPr lang="zh-CN" altLang="en-US" dirty="0"/>
          </a:p>
        </p:txBody>
      </p:sp>
      <p:sp>
        <p:nvSpPr>
          <p:cNvPr id="3" name="内容占位符 2"/>
          <p:cNvSpPr>
            <a:spLocks noGrp="1"/>
          </p:cNvSpPr>
          <p:nvPr>
            <p:ph idx="1"/>
          </p:nvPr>
        </p:nvSpPr>
        <p:spPr>
          <a:xfrm>
            <a:off x="467544" y="1124744"/>
            <a:ext cx="8229600" cy="4525963"/>
          </a:xfrm>
        </p:spPr>
        <p:txBody>
          <a:bodyPr>
            <a:normAutofit/>
          </a:bodyPr>
          <a:lstStyle/>
          <a:p>
            <a:pPr algn="just"/>
            <a:r>
              <a:rPr lang="zh-CN" altLang="en-US" sz="2400" dirty="0" smtClean="0"/>
              <a:t>绞股蓝主要有效成份是绞股蓝皂苷、绞股蓝糖苷</a:t>
            </a:r>
            <a:r>
              <a:rPr lang="en-US" altLang="zh-CN" sz="2400" dirty="0" smtClean="0"/>
              <a:t>(</a:t>
            </a:r>
            <a:r>
              <a:rPr lang="zh-CN" altLang="en-US" sz="2400" dirty="0" smtClean="0"/>
              <a:t>多糖</a:t>
            </a:r>
            <a:r>
              <a:rPr lang="en-US" altLang="zh-CN" sz="2400" dirty="0" smtClean="0"/>
              <a:t>)</a:t>
            </a:r>
            <a:r>
              <a:rPr lang="zh-CN" altLang="en-US" sz="2400" dirty="0" smtClean="0"/>
              <a:t>、水溶性氨基酸、黄酮类、多种维生素、微量元素、矿物质等。益气健脾，化痰止咳，清热解毒。降血脂，调血压防治血栓，防治心血管疾患，调节血糖，促睡眠，缓衰老，防抗癌，提高免疫力，调节人体生理机能。</a:t>
            </a:r>
            <a:endParaRPr lang="zh-CN" altLang="en-US" sz="2400" dirty="0"/>
          </a:p>
        </p:txBody>
      </p:sp>
      <p:pic>
        <p:nvPicPr>
          <p:cNvPr id="4" name="图片 3" descr="QQ截图20160222203628.png"/>
          <p:cNvPicPr>
            <a:picLocks noChangeAspect="1"/>
          </p:cNvPicPr>
          <p:nvPr/>
        </p:nvPicPr>
        <p:blipFill>
          <a:blip r:embed="rId2" cstate="print"/>
          <a:stretch>
            <a:fillRect/>
          </a:stretch>
        </p:blipFill>
        <p:spPr>
          <a:xfrm>
            <a:off x="1403648" y="5157192"/>
            <a:ext cx="6505575" cy="1495425"/>
          </a:xfrm>
          <a:prstGeom prst="rect">
            <a:avLst/>
          </a:prstGeom>
        </p:spPr>
      </p:pic>
      <p:sp>
        <p:nvSpPr>
          <p:cNvPr id="5" name="矩形 4"/>
          <p:cNvSpPr/>
          <p:nvPr/>
        </p:nvSpPr>
        <p:spPr>
          <a:xfrm>
            <a:off x="2411760" y="4725144"/>
            <a:ext cx="5904656" cy="369332"/>
          </a:xfrm>
          <a:prstGeom prst="rect">
            <a:avLst/>
          </a:prstGeom>
        </p:spPr>
        <p:txBody>
          <a:bodyPr wrap="square">
            <a:spAutoFit/>
          </a:bodyPr>
          <a:lstStyle/>
          <a:p>
            <a:r>
              <a:rPr lang="zh-CN" altLang="en-US" dirty="0"/>
              <a:t>各产地绞</a:t>
            </a:r>
            <a:r>
              <a:rPr lang="zh-CN" altLang="en-US" dirty="0" smtClean="0"/>
              <a:t>股蓝</a:t>
            </a:r>
            <a:r>
              <a:rPr lang="zh-CN" altLang="en-US" dirty="0"/>
              <a:t>中皂苷含</a:t>
            </a:r>
            <a:r>
              <a:rPr lang="zh-CN" altLang="en-US" dirty="0" smtClean="0"/>
              <a:t>量（以</a:t>
            </a:r>
            <a:r>
              <a:rPr lang="zh-CN" altLang="en-US" dirty="0"/>
              <a:t>人参皂苷</a:t>
            </a:r>
            <a:r>
              <a:rPr lang="en-US" altLang="zh-CN" dirty="0" smtClean="0"/>
              <a:t>Rb1</a:t>
            </a:r>
            <a:r>
              <a:rPr lang="zh-CN" altLang="en-US" dirty="0" smtClean="0"/>
              <a:t>计）</a:t>
            </a: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1043608" y="3068960"/>
            <a:ext cx="2395564" cy="166119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868144" y="2996952"/>
            <a:ext cx="2674074" cy="1728192"/>
          </a:xfrm>
          <a:prstGeom prst="rect">
            <a:avLst/>
          </a:prstGeom>
          <a:noFill/>
          <a:ln w="9525">
            <a:noFill/>
            <a:miter lim="800000"/>
            <a:headEnd/>
            <a:tailEnd/>
          </a:ln>
        </p:spPr>
      </p:pic>
      <p:pic>
        <p:nvPicPr>
          <p:cNvPr id="8" name="图片 7" descr="QQ截图20160222211109.png"/>
          <p:cNvPicPr>
            <a:picLocks noChangeAspect="1"/>
          </p:cNvPicPr>
          <p:nvPr/>
        </p:nvPicPr>
        <p:blipFill>
          <a:blip r:embed="rId5" cstate="print"/>
          <a:srcRect l="5654" r="3890"/>
          <a:stretch>
            <a:fillRect/>
          </a:stretch>
        </p:blipFill>
        <p:spPr>
          <a:xfrm>
            <a:off x="3491880" y="3068960"/>
            <a:ext cx="2324908" cy="15841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QQ截图20160222205828.png"/>
          <p:cNvPicPr>
            <a:picLocks noChangeAspect="1"/>
          </p:cNvPicPr>
          <p:nvPr/>
        </p:nvPicPr>
        <p:blipFill>
          <a:blip r:embed="rId2" cstate="print"/>
          <a:stretch>
            <a:fillRect/>
          </a:stretch>
        </p:blipFill>
        <p:spPr>
          <a:xfrm>
            <a:off x="539552" y="692696"/>
            <a:ext cx="7884368" cy="5736788"/>
          </a:xfrm>
          <a:prstGeom prst="rect">
            <a:avLst/>
          </a:prstGeom>
        </p:spPr>
      </p:pic>
      <p:sp>
        <p:nvSpPr>
          <p:cNvPr id="6" name="矩形 5"/>
          <p:cNvSpPr/>
          <p:nvPr/>
        </p:nvSpPr>
        <p:spPr>
          <a:xfrm>
            <a:off x="3131840" y="188640"/>
            <a:ext cx="2723823" cy="369332"/>
          </a:xfrm>
          <a:prstGeom prst="rect">
            <a:avLst/>
          </a:prstGeom>
        </p:spPr>
        <p:txBody>
          <a:bodyPr wrap="none">
            <a:spAutoFit/>
          </a:bodyPr>
          <a:lstStyle/>
          <a:p>
            <a:r>
              <a:rPr lang="zh-CN" altLang="en-US" dirty="0"/>
              <a:t>绞股蓝内生真菌类群组成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A71.jpg"/>
          <p:cNvPicPr>
            <a:picLocks noChangeAspect="1"/>
          </p:cNvPicPr>
          <p:nvPr/>
        </p:nvPicPr>
        <p:blipFill>
          <a:blip r:embed="rId2" cstate="print"/>
          <a:stretch>
            <a:fillRect/>
          </a:stretch>
        </p:blipFill>
        <p:spPr>
          <a:xfrm>
            <a:off x="5364088" y="1124745"/>
            <a:ext cx="3280289" cy="1944216"/>
          </a:xfrm>
          <a:prstGeom prst="rect">
            <a:avLst/>
          </a:prstGeom>
        </p:spPr>
      </p:pic>
      <p:pic>
        <p:nvPicPr>
          <p:cNvPr id="5" name="图片 4" descr="20101210_014809_LactobacillusBulgaricus.jpg"/>
          <p:cNvPicPr>
            <a:picLocks noChangeAspect="1"/>
          </p:cNvPicPr>
          <p:nvPr/>
        </p:nvPicPr>
        <p:blipFill>
          <a:blip r:embed="rId3" cstate="print"/>
          <a:stretch>
            <a:fillRect/>
          </a:stretch>
        </p:blipFill>
        <p:spPr>
          <a:xfrm>
            <a:off x="2123729" y="1124742"/>
            <a:ext cx="3096344" cy="1914573"/>
          </a:xfrm>
          <a:prstGeom prst="rect">
            <a:avLst/>
          </a:prstGeom>
        </p:spPr>
      </p:pic>
      <p:sp>
        <p:nvSpPr>
          <p:cNvPr id="2" name="标题 1"/>
          <p:cNvSpPr>
            <a:spLocks noGrp="1"/>
          </p:cNvSpPr>
          <p:nvPr>
            <p:ph type="title"/>
          </p:nvPr>
        </p:nvSpPr>
        <p:spPr>
          <a:xfrm>
            <a:off x="539552" y="0"/>
            <a:ext cx="8229600" cy="1143000"/>
          </a:xfrm>
        </p:spPr>
        <p:txBody>
          <a:bodyPr/>
          <a:lstStyle/>
          <a:p>
            <a:r>
              <a:rPr lang="zh-CN" altLang="en-US" dirty="0" smtClean="0"/>
              <a:t>绞股蓝皂苷发酵转化</a:t>
            </a:r>
            <a:endParaRPr lang="zh-CN" altLang="en-US" dirty="0"/>
          </a:p>
        </p:txBody>
      </p:sp>
      <p:pic>
        <p:nvPicPr>
          <p:cNvPr id="4" name="内容占位符 3" descr="China_Lactobacillus_Bulgaricus2010121513595410.jpg"/>
          <p:cNvPicPr>
            <a:picLocks noGrp="1" noChangeAspect="1"/>
          </p:cNvPicPr>
          <p:nvPr>
            <p:ph idx="1"/>
          </p:nvPr>
        </p:nvPicPr>
        <p:blipFill>
          <a:blip r:embed="rId4" cstate="print"/>
          <a:stretch>
            <a:fillRect/>
          </a:stretch>
        </p:blipFill>
        <p:spPr>
          <a:xfrm>
            <a:off x="539552" y="1124744"/>
            <a:ext cx="1944216" cy="1944216"/>
          </a:xfrm>
        </p:spPr>
      </p:pic>
      <p:sp>
        <p:nvSpPr>
          <p:cNvPr id="6" name="矩形 5"/>
          <p:cNvSpPr/>
          <p:nvPr/>
        </p:nvSpPr>
        <p:spPr>
          <a:xfrm>
            <a:off x="467544" y="3573016"/>
            <a:ext cx="8496944" cy="2862322"/>
          </a:xfrm>
          <a:prstGeom prst="rect">
            <a:avLst/>
          </a:prstGeom>
        </p:spPr>
        <p:txBody>
          <a:bodyPr wrap="square">
            <a:spAutoFit/>
          </a:bodyPr>
          <a:lstStyle/>
          <a:p>
            <a:pPr>
              <a:lnSpc>
                <a:spcPct val="150000"/>
              </a:lnSpc>
              <a:buFont typeface="Arial" pitchFamily="34" charset="0"/>
              <a:buChar char="•"/>
            </a:pPr>
            <a:r>
              <a:rPr lang="zh-CN" altLang="en-US" sz="2000" dirty="0"/>
              <a:t>微</a:t>
            </a:r>
            <a:r>
              <a:rPr lang="zh-CN" altLang="en-US" sz="2000" dirty="0" smtClean="0"/>
              <a:t>生物</a:t>
            </a:r>
            <a:r>
              <a:rPr lang="zh-CN" altLang="en-US" sz="2000" dirty="0"/>
              <a:t>对三萜类化合物的区域选择性和立体选择性转化已</a:t>
            </a:r>
            <a:r>
              <a:rPr lang="zh-CN" altLang="en-US" sz="2000" dirty="0" smtClean="0"/>
              <a:t>被广</a:t>
            </a:r>
            <a:r>
              <a:rPr lang="zh-CN" altLang="en-US" sz="2000" dirty="0"/>
              <a:t>泛研</a:t>
            </a:r>
            <a:r>
              <a:rPr lang="zh-CN" altLang="en-US" sz="2000" dirty="0" smtClean="0"/>
              <a:t>究</a:t>
            </a:r>
            <a:r>
              <a:rPr lang="en-US" altLang="zh-CN" sz="2000" dirty="0" smtClean="0"/>
              <a:t>;</a:t>
            </a:r>
          </a:p>
          <a:p>
            <a:pPr>
              <a:lnSpc>
                <a:spcPct val="150000"/>
              </a:lnSpc>
              <a:buFont typeface="Arial" pitchFamily="34" charset="0"/>
              <a:buChar char="•"/>
            </a:pPr>
            <a:r>
              <a:rPr lang="zh-CN" altLang="en-US" sz="2000" dirty="0"/>
              <a:t>通过乳杆菌保加利亚亚种的牛奶培</a:t>
            </a:r>
            <a:r>
              <a:rPr lang="zh-CN" altLang="en-US" sz="2000" dirty="0" smtClean="0"/>
              <a:t>养基</a:t>
            </a:r>
            <a:r>
              <a:rPr lang="zh-CN" altLang="en-US" sz="2000" dirty="0"/>
              <a:t>对绞股蓝皂苷</a:t>
            </a:r>
            <a:r>
              <a:rPr lang="en-US" altLang="zh-CN" sz="2000" dirty="0" err="1"/>
              <a:t>Gypenoside</a:t>
            </a:r>
            <a:r>
              <a:rPr lang="en-US" altLang="zh-CN" sz="2000" dirty="0"/>
              <a:t> ⅩLⅥ</a:t>
            </a:r>
            <a:r>
              <a:rPr lang="zh-CN" altLang="en-US" sz="2000" dirty="0"/>
              <a:t>进行发酵，使其转</a:t>
            </a:r>
            <a:r>
              <a:rPr lang="zh-CN" altLang="en-US" sz="2000" dirty="0" smtClean="0"/>
              <a:t>化成</a:t>
            </a:r>
            <a:r>
              <a:rPr lang="en-US" altLang="zh-CN" sz="2000" dirty="0"/>
              <a:t>C20</a:t>
            </a:r>
            <a:r>
              <a:rPr lang="zh-CN" altLang="en-US" sz="2000" dirty="0"/>
              <a:t>位脱糖基的绞股蓝皂苷</a:t>
            </a:r>
            <a:r>
              <a:rPr lang="en-US" altLang="zh-CN" sz="2000" dirty="0" err="1"/>
              <a:t>Gypenoside</a:t>
            </a:r>
            <a:r>
              <a:rPr lang="en-US" altLang="zh-CN" sz="2000" dirty="0"/>
              <a:t> L</a:t>
            </a:r>
            <a:r>
              <a:rPr lang="zh-CN" altLang="en-US" sz="2000" dirty="0"/>
              <a:t>、</a:t>
            </a:r>
            <a:r>
              <a:rPr lang="en-US" altLang="zh-CN" sz="2000" dirty="0" err="1" smtClean="0"/>
              <a:t>GypenosideLI</a:t>
            </a:r>
            <a:r>
              <a:rPr lang="zh-CN" altLang="en-US" sz="2000" dirty="0"/>
              <a:t>和进一步</a:t>
            </a:r>
            <a:r>
              <a:rPr lang="en-US" altLang="zh-CN" sz="2000" dirty="0"/>
              <a:t>C20</a:t>
            </a:r>
            <a:r>
              <a:rPr lang="zh-CN" altLang="en-US" sz="2000" dirty="0"/>
              <a:t>（</a:t>
            </a:r>
            <a:r>
              <a:rPr lang="en-US" altLang="zh-CN" sz="2000" dirty="0"/>
              <a:t>21</a:t>
            </a:r>
            <a:r>
              <a:rPr lang="zh-CN" altLang="en-US" sz="2000" dirty="0"/>
              <a:t>）、</a:t>
            </a:r>
            <a:r>
              <a:rPr lang="en-US" altLang="zh-CN" sz="2000" dirty="0"/>
              <a:t>C20</a:t>
            </a:r>
            <a:r>
              <a:rPr lang="zh-CN" altLang="en-US" sz="2000" dirty="0"/>
              <a:t>（</a:t>
            </a:r>
            <a:r>
              <a:rPr lang="en-US" altLang="zh-CN" sz="2000" dirty="0"/>
              <a:t>22</a:t>
            </a:r>
            <a:r>
              <a:rPr lang="zh-CN" altLang="en-US" sz="2000" dirty="0"/>
              <a:t>）脱水的</a:t>
            </a:r>
            <a:r>
              <a:rPr lang="en-US" altLang="zh-CN" sz="2000" dirty="0" err="1"/>
              <a:t>Damulin</a:t>
            </a:r>
            <a:r>
              <a:rPr lang="en-US" altLang="zh-CN" sz="2000" dirty="0"/>
              <a:t> B</a:t>
            </a:r>
            <a:r>
              <a:rPr lang="zh-CN" altLang="en-US" sz="2000" dirty="0" smtClean="0"/>
              <a:t>和</a:t>
            </a:r>
            <a:r>
              <a:rPr lang="en-US" altLang="zh-CN" sz="2000" dirty="0" err="1" smtClean="0"/>
              <a:t>Damulin</a:t>
            </a:r>
            <a:r>
              <a:rPr lang="en-US" altLang="zh-CN" sz="2000" dirty="0" smtClean="0"/>
              <a:t> </a:t>
            </a:r>
            <a:r>
              <a:rPr lang="en-US" altLang="zh-CN" sz="2000" dirty="0"/>
              <a:t>A</a:t>
            </a:r>
            <a:r>
              <a:rPr lang="zh-CN" altLang="en-US" sz="2000" dirty="0" smtClean="0"/>
              <a:t>。</a:t>
            </a:r>
            <a:endParaRPr lang="en-US" altLang="zh-CN" sz="2000" dirty="0" smtClean="0"/>
          </a:p>
          <a:p>
            <a:pPr>
              <a:lnSpc>
                <a:spcPct val="150000"/>
              </a:lnSpc>
              <a:buFont typeface="Arial" pitchFamily="34" charset="0"/>
              <a:buChar char="•"/>
            </a:pPr>
            <a:r>
              <a:rPr lang="zh-CN" altLang="en-US" sz="2000" dirty="0"/>
              <a:t>在</a:t>
            </a:r>
            <a:r>
              <a:rPr lang="zh-CN" altLang="en-US" sz="2000" dirty="0" smtClean="0"/>
              <a:t>酿酒</a:t>
            </a:r>
            <a:r>
              <a:rPr lang="zh-CN" altLang="en-US" sz="2000" dirty="0"/>
              <a:t>酵母作用下可以转化为绞股蓝皂苷苷</a:t>
            </a:r>
            <a:r>
              <a:rPr lang="zh-CN" altLang="en-US" sz="2000" dirty="0" smtClean="0"/>
              <a:t>元，</a:t>
            </a:r>
            <a:r>
              <a:rPr lang="zh-CN" altLang="en-US" sz="2000" dirty="0"/>
              <a:t>从皂苷上水解</a:t>
            </a:r>
            <a:r>
              <a:rPr lang="zh-CN" altLang="en-US" sz="2000" dirty="0" smtClean="0"/>
              <a:t>下糖基。</a:t>
            </a:r>
            <a:endParaRPr lang="en-US" altLang="zh-CN" sz="2000" dirty="0" smtClean="0"/>
          </a:p>
          <a:p>
            <a:pPr>
              <a:lnSpc>
                <a:spcPct val="150000"/>
              </a:lnSpc>
              <a:buFont typeface="Arial" pitchFamily="34" charset="0"/>
              <a:buChar char="•"/>
            </a:pPr>
            <a:r>
              <a:rPr lang="zh-CN" altLang="en-US" sz="2000" dirty="0" smtClean="0"/>
              <a:t>利用酵母和醋酸菌对绞股蓝叶进行发酵，可以保持有效成分，且改善口感。</a:t>
            </a:r>
            <a:endParaRPr lang="zh-CN" altLang="en-US" sz="2000" dirty="0"/>
          </a:p>
        </p:txBody>
      </p:sp>
      <p:pic>
        <p:nvPicPr>
          <p:cNvPr id="7" name="图片 6" descr="1024px-S_cerevisiae_under_DIC_microscopy.jpg"/>
          <p:cNvPicPr>
            <a:picLocks noChangeAspect="1"/>
          </p:cNvPicPr>
          <p:nvPr/>
        </p:nvPicPr>
        <p:blipFill>
          <a:blip r:embed="rId5" cstate="print"/>
          <a:stretch>
            <a:fillRect/>
          </a:stretch>
        </p:blipFill>
        <p:spPr>
          <a:xfrm rot="16200000">
            <a:off x="4860032" y="1124744"/>
            <a:ext cx="1944216" cy="1944216"/>
          </a:xfrm>
          <a:prstGeom prst="rect">
            <a:avLst/>
          </a:prstGeom>
        </p:spPr>
      </p:pic>
      <p:sp>
        <p:nvSpPr>
          <p:cNvPr id="8" name="矩形 7"/>
          <p:cNvSpPr/>
          <p:nvPr/>
        </p:nvSpPr>
        <p:spPr>
          <a:xfrm>
            <a:off x="1331640" y="3140968"/>
            <a:ext cx="2395079" cy="369332"/>
          </a:xfrm>
          <a:prstGeom prst="rect">
            <a:avLst/>
          </a:prstGeom>
        </p:spPr>
        <p:txBody>
          <a:bodyPr wrap="none">
            <a:spAutoFit/>
          </a:bodyPr>
          <a:lstStyle/>
          <a:p>
            <a:r>
              <a:rPr lang="en-US" altLang="zh-CN" i="1" dirty="0" smtClean="0"/>
              <a:t>Lactobacillus </a:t>
            </a:r>
            <a:r>
              <a:rPr lang="en-US" altLang="zh-CN" i="1" dirty="0" err="1" smtClean="0"/>
              <a:t>bulgaricus</a:t>
            </a:r>
            <a:endParaRPr lang="zh-CN" altLang="en-US" i="1" dirty="0"/>
          </a:p>
        </p:txBody>
      </p:sp>
      <p:sp>
        <p:nvSpPr>
          <p:cNvPr id="9" name="矩形 8"/>
          <p:cNvSpPr/>
          <p:nvPr/>
        </p:nvSpPr>
        <p:spPr>
          <a:xfrm>
            <a:off x="3995936" y="3140968"/>
            <a:ext cx="3995936" cy="369332"/>
          </a:xfrm>
          <a:prstGeom prst="rect">
            <a:avLst/>
          </a:prstGeom>
        </p:spPr>
        <p:txBody>
          <a:bodyPr wrap="square">
            <a:spAutoFit/>
          </a:bodyPr>
          <a:lstStyle/>
          <a:p>
            <a:r>
              <a:rPr lang="en-US" altLang="zh-CN" i="1" dirty="0" err="1" smtClean="0"/>
              <a:t>Saccharomyces</a:t>
            </a:r>
            <a:r>
              <a:rPr lang="en-US" altLang="zh-CN" i="1" dirty="0" smtClean="0"/>
              <a:t> </a:t>
            </a:r>
            <a:r>
              <a:rPr lang="en-US" altLang="zh-CN" i="1" dirty="0" err="1" smtClean="0"/>
              <a:t>cerevisiae</a:t>
            </a:r>
            <a:r>
              <a:rPr lang="en-US" altLang="zh-CN" i="1" dirty="0" smtClean="0"/>
              <a:t> </a:t>
            </a:r>
            <a:r>
              <a:rPr lang="en-US" altLang="zh-CN" dirty="0" smtClean="0"/>
              <a:t>Hansen</a:t>
            </a:r>
            <a:endParaRPr lang="zh-CN" altLang="en-US" dirty="0"/>
          </a:p>
        </p:txBody>
      </p:sp>
      <p:sp>
        <p:nvSpPr>
          <p:cNvPr id="11" name="矩形 10"/>
          <p:cNvSpPr/>
          <p:nvPr/>
        </p:nvSpPr>
        <p:spPr>
          <a:xfrm>
            <a:off x="7452320" y="3140968"/>
            <a:ext cx="1304011" cy="369332"/>
          </a:xfrm>
          <a:prstGeom prst="rect">
            <a:avLst/>
          </a:prstGeom>
        </p:spPr>
        <p:txBody>
          <a:bodyPr wrap="none">
            <a:spAutoFit/>
          </a:bodyPr>
          <a:lstStyle/>
          <a:p>
            <a:r>
              <a:rPr lang="en-US" altLang="zh-CN" dirty="0" err="1" smtClean="0"/>
              <a:t>acetobacter</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dirty="0" smtClean="0"/>
              <a:t>黄  芪（</a:t>
            </a:r>
            <a:r>
              <a:rPr lang="en-US" altLang="zh-CN" dirty="0" err="1" smtClean="0"/>
              <a:t>qi</a:t>
            </a:r>
            <a:r>
              <a:rPr lang="zh-CN" altLang="en-US" dirty="0" smtClean="0"/>
              <a:t>）</a:t>
            </a:r>
            <a:endParaRPr lang="zh-CN" altLang="en-US" dirty="0"/>
          </a:p>
        </p:txBody>
      </p:sp>
      <p:sp>
        <p:nvSpPr>
          <p:cNvPr id="3" name="内容占位符 2"/>
          <p:cNvSpPr>
            <a:spLocks noGrp="1"/>
          </p:cNvSpPr>
          <p:nvPr>
            <p:ph idx="1"/>
          </p:nvPr>
        </p:nvSpPr>
        <p:spPr>
          <a:xfrm>
            <a:off x="467544" y="3861048"/>
            <a:ext cx="8229600" cy="2664296"/>
          </a:xfrm>
        </p:spPr>
        <p:txBody>
          <a:bodyPr>
            <a:normAutofit/>
          </a:bodyPr>
          <a:lstStyle/>
          <a:p>
            <a:r>
              <a:rPr lang="zh-CN" altLang="en-US" sz="2000" dirty="0" smtClean="0"/>
              <a:t>黄芪，又名绵芪。多年生草本，高</a:t>
            </a:r>
            <a:r>
              <a:rPr lang="en-US" altLang="zh-CN" sz="2000" dirty="0" smtClean="0"/>
              <a:t>50-100</a:t>
            </a:r>
            <a:r>
              <a:rPr lang="zh-CN" altLang="en-US" sz="2000" dirty="0" smtClean="0"/>
              <a:t>厘米。主根肥厚，木质，常分枝，灰白色。茎直立，上部多分枝，有细棱，被白色柔毛。多年生草本，高</a:t>
            </a:r>
            <a:r>
              <a:rPr lang="en-US" altLang="zh-CN" sz="2000" dirty="0" smtClean="0"/>
              <a:t>50-100</a:t>
            </a:r>
            <a:r>
              <a:rPr lang="zh-CN" altLang="en-US" sz="2000" dirty="0" smtClean="0"/>
              <a:t>厘米。产于内蒙古、山西、甘肃、黑龙江等地。</a:t>
            </a:r>
          </a:p>
          <a:p>
            <a:r>
              <a:rPr lang="zh-CN" altLang="en-US" sz="2000" dirty="0" smtClean="0"/>
              <a:t>黄芪的药用迄今已有</a:t>
            </a:r>
            <a:r>
              <a:rPr lang="en-US" altLang="zh-CN" sz="2000" dirty="0" smtClean="0"/>
              <a:t>2000</a:t>
            </a:r>
            <a:r>
              <a:rPr lang="zh-CN" altLang="en-US" sz="2000" dirty="0" smtClean="0"/>
              <a:t>多年的历史，其有增强机体免疫功能、保肝、利尿、抗衰老、抗应激、降压和较广泛的抗菌作用。</a:t>
            </a:r>
            <a:endParaRPr lang="en-US" altLang="zh-CN" sz="2000" dirty="0" smtClean="0"/>
          </a:p>
          <a:p>
            <a:r>
              <a:rPr lang="zh-CN" altLang="en-US" sz="2000" dirty="0" smtClean="0"/>
              <a:t>黄芪是百姓经常食用的纯天然品，民间流传着“常喝黄芪汤，防病保健康”的顺口溜，由于长期大量采挖，近几年来野生黄芪的数量急剧减少，有趋于绝灭的危险。</a:t>
            </a:r>
            <a:endParaRPr lang="zh-CN" altLang="en-US" sz="2000" dirty="0"/>
          </a:p>
        </p:txBody>
      </p:sp>
      <p:grpSp>
        <p:nvGrpSpPr>
          <p:cNvPr id="7" name="组合 6"/>
          <p:cNvGrpSpPr/>
          <p:nvPr/>
        </p:nvGrpSpPr>
        <p:grpSpPr>
          <a:xfrm>
            <a:off x="683568" y="1052736"/>
            <a:ext cx="7851612" cy="2664296"/>
            <a:chOff x="683568" y="1052736"/>
            <a:chExt cx="7851612" cy="2664296"/>
          </a:xfrm>
        </p:grpSpPr>
        <p:pic>
          <p:nvPicPr>
            <p:cNvPr id="4" name="图片 3" descr="7acb0a46f21fbe094f5fe90869600c338744adac.jpg"/>
            <p:cNvPicPr>
              <a:picLocks noChangeAspect="1"/>
            </p:cNvPicPr>
            <p:nvPr/>
          </p:nvPicPr>
          <p:blipFill>
            <a:blip r:embed="rId2" cstate="print"/>
            <a:srcRect r="7833" b="9802"/>
            <a:stretch>
              <a:fillRect/>
            </a:stretch>
          </p:blipFill>
          <p:spPr>
            <a:xfrm>
              <a:off x="683568" y="1052736"/>
              <a:ext cx="2316234" cy="2632522"/>
            </a:xfrm>
            <a:prstGeom prst="rect">
              <a:avLst/>
            </a:prstGeom>
          </p:spPr>
        </p:pic>
        <p:pic>
          <p:nvPicPr>
            <p:cNvPr id="5" name="图片 4" descr="01300000020425119408070205323.jpg"/>
            <p:cNvPicPr>
              <a:picLocks noChangeAspect="1"/>
            </p:cNvPicPr>
            <p:nvPr/>
          </p:nvPicPr>
          <p:blipFill>
            <a:blip r:embed="rId3" cstate="print"/>
            <a:srcRect b="9439"/>
            <a:stretch>
              <a:fillRect/>
            </a:stretch>
          </p:blipFill>
          <p:spPr>
            <a:xfrm>
              <a:off x="3131840" y="1052736"/>
              <a:ext cx="2304256" cy="2653367"/>
            </a:xfrm>
            <a:prstGeom prst="rect">
              <a:avLst/>
            </a:prstGeom>
          </p:spPr>
        </p:pic>
        <p:pic>
          <p:nvPicPr>
            <p:cNvPr id="6" name="图片 5" descr="1427170230_3ba6dfdbf02ace26fe7f6c233bd13d42.png"/>
            <p:cNvPicPr>
              <a:picLocks noChangeAspect="1"/>
            </p:cNvPicPr>
            <p:nvPr/>
          </p:nvPicPr>
          <p:blipFill>
            <a:blip r:embed="rId4" cstate="print"/>
            <a:srcRect l="7242"/>
            <a:stretch>
              <a:fillRect/>
            </a:stretch>
          </p:blipFill>
          <p:spPr>
            <a:xfrm>
              <a:off x="5508104" y="1052736"/>
              <a:ext cx="3027076" cy="266429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60313180451.png"/>
          <p:cNvPicPr>
            <a:picLocks noChangeAspect="1"/>
          </p:cNvPicPr>
          <p:nvPr/>
        </p:nvPicPr>
        <p:blipFill>
          <a:blip r:embed="rId2" cstate="print"/>
          <a:stretch>
            <a:fillRect/>
          </a:stretch>
        </p:blipFill>
        <p:spPr>
          <a:xfrm>
            <a:off x="222250" y="0"/>
            <a:ext cx="8699500" cy="68580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2177</Words>
  <Application>Microsoft Office PowerPoint</Application>
  <PresentationFormat>全屏显示(4:3)</PresentationFormat>
  <Paragraphs>101</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药食同源物质的生物转化技术</vt:lpstr>
      <vt:lpstr>既是食品又是药品的物品名单</vt:lpstr>
      <vt:lpstr>可用于保健食品的物品名单</vt:lpstr>
      <vt:lpstr>绞股蓝</vt:lpstr>
      <vt:lpstr>绞股蓝活性成分</vt:lpstr>
      <vt:lpstr>幻灯片 6</vt:lpstr>
      <vt:lpstr>绞股蓝皂苷发酵转化</vt:lpstr>
      <vt:lpstr>黄  芪（qi）</vt:lpstr>
      <vt:lpstr>幻灯片 9</vt:lpstr>
      <vt:lpstr>黄芪活性物质的转化</vt:lpstr>
      <vt:lpstr>幻灯片 11</vt:lpstr>
      <vt:lpstr>幻灯片 12</vt:lpstr>
      <vt:lpstr>人  参</vt:lpstr>
      <vt:lpstr>人参皂苷</vt:lpstr>
      <vt:lpstr>幻灯片 15</vt:lpstr>
      <vt:lpstr>人参皂苷的生物转化</vt:lpstr>
      <vt:lpstr>人参皂苷的生物转化</vt:lpstr>
      <vt:lpstr>三  七</vt:lpstr>
      <vt:lpstr>三七皂苷</vt:lpstr>
      <vt:lpstr>幻灯片 20</vt:lpstr>
      <vt:lpstr>枯草芽胞杆菌对三七的转化</vt:lpstr>
      <vt:lpstr>红  花</vt:lpstr>
      <vt:lpstr>红花活性物质的转化</vt:lpstr>
      <vt:lpstr>金银花</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69</cp:revision>
  <dcterms:created xsi:type="dcterms:W3CDTF">2016-02-22T10:25:12Z</dcterms:created>
  <dcterms:modified xsi:type="dcterms:W3CDTF">2016-03-13T13:54:24Z</dcterms:modified>
</cp:coreProperties>
</file>